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79" r:id="rId5"/>
    <p:sldId id="282" r:id="rId6"/>
    <p:sldId id="269" r:id="rId7"/>
    <p:sldId id="306" r:id="rId8"/>
    <p:sldId id="307" r:id="rId9"/>
    <p:sldId id="286" r:id="rId10"/>
    <p:sldId id="285" r:id="rId11"/>
    <p:sldId id="287" r:id="rId12"/>
    <p:sldId id="309" r:id="rId13"/>
    <p:sldId id="308" r:id="rId14"/>
    <p:sldId id="290" r:id="rId15"/>
    <p:sldId id="293" r:id="rId16"/>
    <p:sldId id="294" r:id="rId17"/>
    <p:sldId id="295" r:id="rId18"/>
    <p:sldId id="297" r:id="rId19"/>
    <p:sldId id="298" r:id="rId20"/>
    <p:sldId id="296" r:id="rId21"/>
    <p:sldId id="302" r:id="rId22"/>
    <p:sldId id="276" r:id="rId23"/>
    <p:sldId id="299" r:id="rId24"/>
    <p:sldId id="300" r:id="rId25"/>
    <p:sldId id="301" r:id="rId26"/>
    <p:sldId id="280" r:id="rId27"/>
  </p:sldIdLst>
  <p:sldSz cx="9144000" cy="5143500" type="screen16x9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5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C"/>
    <a:srgbClr val="0E73B9"/>
    <a:srgbClr val="005EAE"/>
    <a:srgbClr val="3E6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86" autoAdjust="0"/>
    <p:restoredTop sz="59171" autoAdjust="0"/>
  </p:normalViewPr>
  <p:slideViewPr>
    <p:cSldViewPr snapToGrid="0" showGuides="1">
      <p:cViewPr varScale="1">
        <p:scale>
          <a:sx n="67" d="100"/>
          <a:sy n="67" d="100"/>
        </p:scale>
        <p:origin x="1325" y="53"/>
      </p:cViewPr>
      <p:guideLst>
        <p:guide orient="horz" pos="3239"/>
        <p:guide pos="524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-372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0D8DC-02B7-9645-BAB9-1EC606E5090F}" type="doc">
      <dgm:prSet loTypeId="urn:microsoft.com/office/officeart/2005/8/layout/venn1" loCatId="" qsTypeId="urn:microsoft.com/office/officeart/2005/8/quickstyle/3d6" qsCatId="3D" csTypeId="urn:microsoft.com/office/officeart/2005/8/colors/accent1_2" csCatId="accent1" phldr="1"/>
      <dgm:spPr/>
    </dgm:pt>
    <dgm:pt modelId="{AE48593D-B456-7D40-B261-E48BAF6E9B42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Philosophy</a:t>
          </a:r>
        </a:p>
      </dgm:t>
    </dgm:pt>
    <dgm:pt modelId="{E0037CF5-44F1-2D47-A107-464709B5B10D}" type="parTrans" cxnId="{C372D383-454B-1240-923C-A8F3127696E9}">
      <dgm:prSet/>
      <dgm:spPr/>
      <dgm:t>
        <a:bodyPr/>
        <a:lstStyle/>
        <a:p>
          <a:endParaRPr lang="en-GB"/>
        </a:p>
      </dgm:t>
    </dgm:pt>
    <dgm:pt modelId="{D9E79058-1FEF-A34F-A10A-0DEB035BCFEE}" type="sibTrans" cxnId="{C372D383-454B-1240-923C-A8F3127696E9}">
      <dgm:prSet/>
      <dgm:spPr/>
      <dgm:t>
        <a:bodyPr/>
        <a:lstStyle/>
        <a:p>
          <a:endParaRPr lang="en-GB"/>
        </a:p>
      </dgm:t>
    </dgm:pt>
    <dgm:pt modelId="{F1684AAC-560F-C449-931D-3BE155B6FA6D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Sociology</a:t>
          </a:r>
        </a:p>
      </dgm:t>
    </dgm:pt>
    <dgm:pt modelId="{828CB611-3033-5146-B03E-191846AA88D4}" type="parTrans" cxnId="{14DFDD6A-831B-1545-872F-6A47E8097622}">
      <dgm:prSet/>
      <dgm:spPr/>
      <dgm:t>
        <a:bodyPr/>
        <a:lstStyle/>
        <a:p>
          <a:endParaRPr lang="en-GB"/>
        </a:p>
      </dgm:t>
    </dgm:pt>
    <dgm:pt modelId="{AC6FBC3B-E493-C742-BE56-68B59CE249FF}" type="sibTrans" cxnId="{14DFDD6A-831B-1545-872F-6A47E8097622}">
      <dgm:prSet/>
      <dgm:spPr/>
      <dgm:t>
        <a:bodyPr/>
        <a:lstStyle/>
        <a:p>
          <a:endParaRPr lang="en-GB"/>
        </a:p>
      </dgm:t>
    </dgm:pt>
    <dgm:pt modelId="{2F2C1031-92A1-F840-8464-2F4DCF839C42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Political Science</a:t>
          </a:r>
        </a:p>
      </dgm:t>
    </dgm:pt>
    <dgm:pt modelId="{30B7C84E-AF08-A245-83D6-DD271DE671F0}" type="parTrans" cxnId="{BFEBCE6C-BA8C-1D49-83F8-44391ED7843D}">
      <dgm:prSet/>
      <dgm:spPr/>
      <dgm:t>
        <a:bodyPr/>
        <a:lstStyle/>
        <a:p>
          <a:endParaRPr lang="en-GB"/>
        </a:p>
      </dgm:t>
    </dgm:pt>
    <dgm:pt modelId="{09DC9496-95F2-E841-8794-F668AB41A027}" type="sibTrans" cxnId="{BFEBCE6C-BA8C-1D49-83F8-44391ED7843D}">
      <dgm:prSet/>
      <dgm:spPr/>
      <dgm:t>
        <a:bodyPr/>
        <a:lstStyle/>
        <a:p>
          <a:endParaRPr lang="en-GB"/>
        </a:p>
      </dgm:t>
    </dgm:pt>
    <dgm:pt modelId="{33336836-2F3B-1B4E-832A-72E8F96FB85B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Economics</a:t>
          </a:r>
          <a:r>
            <a:rPr lang="en-GB" dirty="0"/>
            <a:t> </a:t>
          </a:r>
        </a:p>
      </dgm:t>
    </dgm:pt>
    <dgm:pt modelId="{3A9B3B87-4BEF-7244-BAFD-6329876664E8}" type="parTrans" cxnId="{E766AFF1-F33C-1D49-88D7-CBE5583AAFF7}">
      <dgm:prSet/>
      <dgm:spPr/>
      <dgm:t>
        <a:bodyPr/>
        <a:lstStyle/>
        <a:p>
          <a:endParaRPr lang="en-GB"/>
        </a:p>
      </dgm:t>
    </dgm:pt>
    <dgm:pt modelId="{463D89FF-C115-0547-B318-C1021CA1BAFA}" type="sibTrans" cxnId="{E766AFF1-F33C-1D49-88D7-CBE5583AAFF7}">
      <dgm:prSet/>
      <dgm:spPr/>
      <dgm:t>
        <a:bodyPr/>
        <a:lstStyle/>
        <a:p>
          <a:endParaRPr lang="en-GB"/>
        </a:p>
      </dgm:t>
    </dgm:pt>
    <dgm:pt modelId="{D6B20774-11A6-3243-A9A5-84DF30A7B8CC}" type="pres">
      <dgm:prSet presAssocID="{EB20D8DC-02B7-9645-BAB9-1EC606E5090F}" presName="compositeShape" presStyleCnt="0">
        <dgm:presLayoutVars>
          <dgm:chMax val="7"/>
          <dgm:dir/>
          <dgm:resizeHandles val="exact"/>
        </dgm:presLayoutVars>
      </dgm:prSet>
      <dgm:spPr/>
    </dgm:pt>
    <dgm:pt modelId="{A0CD86E2-7517-1844-9088-8405FC169A6B}" type="pres">
      <dgm:prSet presAssocID="{AE48593D-B456-7D40-B261-E48BAF6E9B42}" presName="circ1" presStyleLbl="vennNode1" presStyleIdx="0" presStyleCnt="4"/>
      <dgm:spPr/>
    </dgm:pt>
    <dgm:pt modelId="{E7BD0AEE-C528-2A43-AB81-ACE977782F67}" type="pres">
      <dgm:prSet presAssocID="{AE48593D-B456-7D40-B261-E48BAF6E9B4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A9B4BBD-34F4-4C9F-A2CC-A19FCFF0475F}" type="pres">
      <dgm:prSet presAssocID="{F1684AAC-560F-C449-931D-3BE155B6FA6D}" presName="circ2" presStyleLbl="vennNode1" presStyleIdx="1" presStyleCnt="4"/>
      <dgm:spPr/>
    </dgm:pt>
    <dgm:pt modelId="{518EC642-3A30-45D1-A2FF-8FD0A9338D79}" type="pres">
      <dgm:prSet presAssocID="{F1684AAC-560F-C449-931D-3BE155B6FA6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8FB3B98-EA5D-48AA-93BD-F56D5A2BEA8B}" type="pres">
      <dgm:prSet presAssocID="{2F2C1031-92A1-F840-8464-2F4DCF839C42}" presName="circ3" presStyleLbl="vennNode1" presStyleIdx="2" presStyleCnt="4"/>
      <dgm:spPr/>
    </dgm:pt>
    <dgm:pt modelId="{F4B10D49-63DA-4B66-B772-A93BF2475B9E}" type="pres">
      <dgm:prSet presAssocID="{2F2C1031-92A1-F840-8464-2F4DCF839C4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D37F902-AA52-4A04-9E9B-5BAA8FDD14F3}" type="pres">
      <dgm:prSet presAssocID="{33336836-2F3B-1B4E-832A-72E8F96FB85B}" presName="circ4" presStyleLbl="vennNode1" presStyleIdx="3" presStyleCnt="4"/>
      <dgm:spPr/>
    </dgm:pt>
    <dgm:pt modelId="{5C5BD14E-079A-4E2E-B645-C7C3C55790DB}" type="pres">
      <dgm:prSet presAssocID="{33336836-2F3B-1B4E-832A-72E8F96FB85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9CEDA24-26F6-944E-AE7E-24E67CCCF016}" type="presOf" srcId="{EB20D8DC-02B7-9645-BAB9-1EC606E5090F}" destId="{D6B20774-11A6-3243-A9A5-84DF30A7B8CC}" srcOrd="0" destOrd="0" presId="urn:microsoft.com/office/officeart/2005/8/layout/venn1"/>
    <dgm:cxn modelId="{9C5DFB5D-39DC-4FA6-A025-FC388DFE7FD5}" type="presOf" srcId="{33336836-2F3B-1B4E-832A-72E8F96FB85B}" destId="{9D37F902-AA52-4A04-9E9B-5BAA8FDD14F3}" srcOrd="0" destOrd="0" presId="urn:microsoft.com/office/officeart/2005/8/layout/venn1"/>
    <dgm:cxn modelId="{79D6B365-3034-4B3E-93DF-32A1B81EB600}" type="presOf" srcId="{AE48593D-B456-7D40-B261-E48BAF6E9B42}" destId="{A0CD86E2-7517-1844-9088-8405FC169A6B}" srcOrd="1" destOrd="0" presId="urn:microsoft.com/office/officeart/2005/8/layout/venn1"/>
    <dgm:cxn modelId="{F43F6148-C35C-436D-93E9-3FC05EDE5782}" type="presOf" srcId="{2F2C1031-92A1-F840-8464-2F4DCF839C42}" destId="{18FB3B98-EA5D-48AA-93BD-F56D5A2BEA8B}" srcOrd="0" destOrd="0" presId="urn:microsoft.com/office/officeart/2005/8/layout/venn1"/>
    <dgm:cxn modelId="{14DFDD6A-831B-1545-872F-6A47E8097622}" srcId="{EB20D8DC-02B7-9645-BAB9-1EC606E5090F}" destId="{F1684AAC-560F-C449-931D-3BE155B6FA6D}" srcOrd="1" destOrd="0" parTransId="{828CB611-3033-5146-B03E-191846AA88D4}" sibTransId="{AC6FBC3B-E493-C742-BE56-68B59CE249FF}"/>
    <dgm:cxn modelId="{BFEBCE6C-BA8C-1D49-83F8-44391ED7843D}" srcId="{EB20D8DC-02B7-9645-BAB9-1EC606E5090F}" destId="{2F2C1031-92A1-F840-8464-2F4DCF839C42}" srcOrd="2" destOrd="0" parTransId="{30B7C84E-AF08-A245-83D6-DD271DE671F0}" sibTransId="{09DC9496-95F2-E841-8794-F668AB41A027}"/>
    <dgm:cxn modelId="{95FC647F-A8DE-4EBA-B871-DE2826070393}" type="presOf" srcId="{F1684AAC-560F-C449-931D-3BE155B6FA6D}" destId="{518EC642-3A30-45D1-A2FF-8FD0A9338D79}" srcOrd="1" destOrd="0" presId="urn:microsoft.com/office/officeart/2005/8/layout/venn1"/>
    <dgm:cxn modelId="{C372D383-454B-1240-923C-A8F3127696E9}" srcId="{EB20D8DC-02B7-9645-BAB9-1EC606E5090F}" destId="{AE48593D-B456-7D40-B261-E48BAF6E9B42}" srcOrd="0" destOrd="0" parTransId="{E0037CF5-44F1-2D47-A107-464709B5B10D}" sibTransId="{D9E79058-1FEF-A34F-A10A-0DEB035BCFEE}"/>
    <dgm:cxn modelId="{C238508F-0FB2-439F-B4C0-DFB29432539A}" type="presOf" srcId="{F1684AAC-560F-C449-931D-3BE155B6FA6D}" destId="{6A9B4BBD-34F4-4C9F-A2CC-A19FCFF0475F}" srcOrd="0" destOrd="0" presId="urn:microsoft.com/office/officeart/2005/8/layout/venn1"/>
    <dgm:cxn modelId="{D6F7759C-633D-9549-988F-A4BCA806A90E}" type="presOf" srcId="{AE48593D-B456-7D40-B261-E48BAF6E9B42}" destId="{E7BD0AEE-C528-2A43-AB81-ACE977782F67}" srcOrd="0" destOrd="0" presId="urn:microsoft.com/office/officeart/2005/8/layout/venn1"/>
    <dgm:cxn modelId="{277434B9-4DA6-4453-BE93-7CAD82686CE5}" type="presOf" srcId="{2F2C1031-92A1-F840-8464-2F4DCF839C42}" destId="{F4B10D49-63DA-4B66-B772-A93BF2475B9E}" srcOrd="1" destOrd="0" presId="urn:microsoft.com/office/officeart/2005/8/layout/venn1"/>
    <dgm:cxn modelId="{E766AFF1-F33C-1D49-88D7-CBE5583AAFF7}" srcId="{EB20D8DC-02B7-9645-BAB9-1EC606E5090F}" destId="{33336836-2F3B-1B4E-832A-72E8F96FB85B}" srcOrd="3" destOrd="0" parTransId="{3A9B3B87-4BEF-7244-BAFD-6329876664E8}" sibTransId="{463D89FF-C115-0547-B318-C1021CA1BAFA}"/>
    <dgm:cxn modelId="{9A87B8FE-9F9A-43BB-9903-9DB059211096}" type="presOf" srcId="{33336836-2F3B-1B4E-832A-72E8F96FB85B}" destId="{5C5BD14E-079A-4E2E-B645-C7C3C55790DB}" srcOrd="1" destOrd="0" presId="urn:microsoft.com/office/officeart/2005/8/layout/venn1"/>
    <dgm:cxn modelId="{516214E4-3232-234C-AE2E-6C27340C6E10}" type="presParOf" srcId="{D6B20774-11A6-3243-A9A5-84DF30A7B8CC}" destId="{A0CD86E2-7517-1844-9088-8405FC169A6B}" srcOrd="0" destOrd="0" presId="urn:microsoft.com/office/officeart/2005/8/layout/venn1"/>
    <dgm:cxn modelId="{8FD6BD42-459B-094E-9322-1B0E431A7EF8}" type="presParOf" srcId="{D6B20774-11A6-3243-A9A5-84DF30A7B8CC}" destId="{E7BD0AEE-C528-2A43-AB81-ACE977782F67}" srcOrd="1" destOrd="0" presId="urn:microsoft.com/office/officeart/2005/8/layout/venn1"/>
    <dgm:cxn modelId="{12894A4A-9E86-480C-A2AE-4D039217B00F}" type="presParOf" srcId="{D6B20774-11A6-3243-A9A5-84DF30A7B8CC}" destId="{6A9B4BBD-34F4-4C9F-A2CC-A19FCFF0475F}" srcOrd="2" destOrd="0" presId="urn:microsoft.com/office/officeart/2005/8/layout/venn1"/>
    <dgm:cxn modelId="{E5917B7D-C299-4923-983C-F23901266CC9}" type="presParOf" srcId="{D6B20774-11A6-3243-A9A5-84DF30A7B8CC}" destId="{518EC642-3A30-45D1-A2FF-8FD0A9338D79}" srcOrd="3" destOrd="0" presId="urn:microsoft.com/office/officeart/2005/8/layout/venn1"/>
    <dgm:cxn modelId="{78D68FF9-53DF-4CF8-9DCC-96E3A6B685AA}" type="presParOf" srcId="{D6B20774-11A6-3243-A9A5-84DF30A7B8CC}" destId="{18FB3B98-EA5D-48AA-93BD-F56D5A2BEA8B}" srcOrd="4" destOrd="0" presId="urn:microsoft.com/office/officeart/2005/8/layout/venn1"/>
    <dgm:cxn modelId="{5879A5DB-85D3-4C8A-BB05-F062553A538A}" type="presParOf" srcId="{D6B20774-11A6-3243-A9A5-84DF30A7B8CC}" destId="{F4B10D49-63DA-4B66-B772-A93BF2475B9E}" srcOrd="5" destOrd="0" presId="urn:microsoft.com/office/officeart/2005/8/layout/venn1"/>
    <dgm:cxn modelId="{381C6710-8202-4F50-B4C7-6E217993F168}" type="presParOf" srcId="{D6B20774-11A6-3243-A9A5-84DF30A7B8CC}" destId="{9D37F902-AA52-4A04-9E9B-5BAA8FDD14F3}" srcOrd="6" destOrd="0" presId="urn:microsoft.com/office/officeart/2005/8/layout/venn1"/>
    <dgm:cxn modelId="{8E108881-C63A-4A44-9E65-12A8E7EF6407}" type="presParOf" srcId="{D6B20774-11A6-3243-A9A5-84DF30A7B8CC}" destId="{5C5BD14E-079A-4E2E-B645-C7C3C55790DB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EADC39-8DAA-4B1C-9D85-36187777C883}" type="doc">
      <dgm:prSet loTypeId="urn:microsoft.com/office/officeart/2005/8/layout/radial5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IE"/>
        </a:p>
      </dgm:t>
    </dgm:pt>
    <dgm:pt modelId="{96979074-0101-4AD3-B14E-9EFD72AB067A}">
      <dgm:prSet phldrT="[Text]"/>
      <dgm:spPr>
        <a:xfrm>
          <a:off x="1122984" y="949003"/>
          <a:ext cx="728501" cy="818496"/>
        </a:xfr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IE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Single </a:t>
          </a:r>
          <a:r>
            <a:rPr lang="en-IE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Honor</a:t>
          </a:r>
          <a:r>
            <a:rPr lang="en-IE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Degrees</a:t>
          </a:r>
        </a:p>
      </dgm:t>
    </dgm:pt>
    <dgm:pt modelId="{96217E7E-E4BE-40DC-B0E8-BABD2ACBACA2}" type="parTrans" cxnId="{9C4A9BC6-7163-4E0A-9385-A4934FD88AFC}">
      <dgm:prSet/>
      <dgm:spPr/>
      <dgm:t>
        <a:bodyPr/>
        <a:lstStyle/>
        <a:p>
          <a:endParaRPr lang="en-IE"/>
        </a:p>
      </dgm:t>
    </dgm:pt>
    <dgm:pt modelId="{97552EDA-11DB-4C6F-B31B-767F3E75374B}" type="sibTrans" cxnId="{9C4A9BC6-7163-4E0A-9385-A4934FD88AFC}">
      <dgm:prSet/>
      <dgm:spPr/>
      <dgm:t>
        <a:bodyPr/>
        <a:lstStyle/>
        <a:p>
          <a:endParaRPr lang="en-IE"/>
        </a:p>
      </dgm:t>
    </dgm:pt>
    <dgm:pt modelId="{4C711E1E-F758-4E01-8987-3DC1056004C8}">
      <dgm:prSet phldrT="[Text]" custT="1"/>
      <dgm:spPr>
        <a:xfrm>
          <a:off x="1059640" y="105303"/>
          <a:ext cx="855190" cy="603337"/>
        </a:xfrm>
        <a:gradFill rotWithShape="0">
          <a:gsLst>
            <a:gs pos="0">
              <a:srgbClr val="FFDD9C"/>
            </a:gs>
            <a:gs pos="50000">
              <a:srgbClr val="FFC00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IE" sz="800" b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Economics</a:t>
          </a:r>
          <a:r>
            <a:rPr lang="en-IE" sz="8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31886A84-58A3-46C4-8F4F-0BCBFEAE19EA}" type="parTrans" cxnId="{91796A40-5ACE-464C-BD73-7B4630B252A1}">
      <dgm:prSet/>
      <dgm:spPr>
        <a:xfrm rot="16200000">
          <a:off x="1423539" y="727985"/>
          <a:ext cx="127392" cy="208885"/>
        </a:xfr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IE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0A26E133-AA6C-41E9-8B58-34CED004C747}" type="sibTrans" cxnId="{91796A40-5ACE-464C-BD73-7B4630B252A1}">
      <dgm:prSet/>
      <dgm:spPr/>
      <dgm:t>
        <a:bodyPr/>
        <a:lstStyle/>
        <a:p>
          <a:endParaRPr lang="en-IE"/>
        </a:p>
      </dgm:t>
    </dgm:pt>
    <dgm:pt modelId="{C0C994EB-3127-472C-B094-A96CC12AF919}">
      <dgm:prSet phldrT="[Text]"/>
      <dgm:spPr>
        <a:xfrm>
          <a:off x="2079967" y="1075780"/>
          <a:ext cx="717094" cy="564942"/>
        </a:xfrm>
        <a:gradFill rotWithShape="0">
          <a:gsLst>
            <a:gs pos="0">
              <a:srgbClr val="FFC000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rgbClr>
            </a:gs>
            <a:gs pos="66350">
              <a:srgbClr val="99F489"/>
            </a:gs>
            <a:gs pos="50000">
              <a:srgbClr val="FFC000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IE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Political Science</a:t>
          </a:r>
        </a:p>
      </dgm:t>
    </dgm:pt>
    <dgm:pt modelId="{41BCF861-6C33-4458-9E14-EC12E66E13B2}" type="parTrans" cxnId="{0014AE7B-BCF6-4AE8-ABC7-39CB43F3B2A6}">
      <dgm:prSet/>
      <dgm:spPr>
        <a:xfrm>
          <a:off x="1901752" y="1253809"/>
          <a:ext cx="121095" cy="208885"/>
        </a:xfrm>
        <a:gradFill rotWithShape="0">
          <a:gsLst>
            <a:gs pos="0">
              <a:srgbClr val="FFC000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IE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1CAF104E-7951-41B4-AF8E-B46CD4178D0F}" type="sibTrans" cxnId="{0014AE7B-BCF6-4AE8-ABC7-39CB43F3B2A6}">
      <dgm:prSet/>
      <dgm:spPr/>
      <dgm:t>
        <a:bodyPr/>
        <a:lstStyle/>
        <a:p>
          <a:endParaRPr lang="en-IE"/>
        </a:p>
      </dgm:t>
    </dgm:pt>
    <dgm:pt modelId="{D738AD60-C8BD-4972-ACFA-50D52B59FE1A}">
      <dgm:prSet phldrT="[Text]"/>
      <dgm:spPr>
        <a:xfrm>
          <a:off x="1105815" y="2038317"/>
          <a:ext cx="762840" cy="542428"/>
        </a:xfrm>
        <a:solidFill>
          <a:srgbClr val="CCC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IE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Philosophy</a:t>
          </a:r>
        </a:p>
      </dgm:t>
    </dgm:pt>
    <dgm:pt modelId="{EB7A42A6-3DA6-459B-83BD-982D394563B8}" type="parTrans" cxnId="{242B9D6B-33EA-4E47-B432-7A9C7959D201}">
      <dgm:prSet/>
      <dgm:spPr>
        <a:xfrm rot="5400000">
          <a:off x="1415468" y="1794404"/>
          <a:ext cx="143532" cy="208885"/>
        </a:xfrm>
        <a:gradFill rotWithShape="0">
          <a:gsLst>
            <a:gs pos="38000">
              <a:srgbClr val="CCCCFF"/>
            </a:gs>
            <a:gs pos="100000">
              <a:srgbClr val="CCCCFF"/>
            </a:gs>
            <a:gs pos="100000">
              <a:srgbClr val="FFC000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IE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A615F01E-5EA6-4F43-BEE1-B8C5AE3937ED}" type="sibTrans" cxnId="{242B9D6B-33EA-4E47-B432-7A9C7959D201}">
      <dgm:prSet/>
      <dgm:spPr/>
      <dgm:t>
        <a:bodyPr/>
        <a:lstStyle/>
        <a:p>
          <a:endParaRPr lang="en-IE"/>
        </a:p>
      </dgm:t>
    </dgm:pt>
    <dgm:pt modelId="{0CF5E85C-5B34-42D5-BF6A-90B743A7C821}">
      <dgm:prSet phldrT="[Text]"/>
      <dgm:spPr>
        <a:xfrm>
          <a:off x="146162" y="1054237"/>
          <a:ext cx="779586" cy="608030"/>
        </a:xfrm>
        <a:gradFill rotWithShape="0">
          <a:gsLst>
            <a:gs pos="69050">
              <a:srgbClr val="95CFF3"/>
            </a:gs>
            <a:gs pos="48000">
              <a:srgbClr val="95CFF3"/>
            </a:gs>
            <a:gs pos="100000">
              <a:srgbClr val="95CFF3"/>
            </a:gs>
            <a:gs pos="100000">
              <a:srgbClr val="FFC000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IE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Sociology</a:t>
          </a:r>
        </a:p>
      </dgm:t>
    </dgm:pt>
    <dgm:pt modelId="{E5835690-06A6-4D78-9289-82D385BFCC36}" type="parTrans" cxnId="{E96C3BBB-9417-4FE6-8585-441F19EDCA74}">
      <dgm:prSet/>
      <dgm:spPr>
        <a:xfrm rot="10800000">
          <a:off x="975057" y="1253809"/>
          <a:ext cx="104534" cy="208885"/>
        </a:xfrm>
        <a:gradFill rotWithShape="0">
          <a:gsLst>
            <a:gs pos="0">
              <a:srgbClr val="95CFF3"/>
            </a:gs>
            <a:gs pos="50000">
              <a:srgbClr val="95CFF3"/>
            </a:gs>
            <a:gs pos="98000">
              <a:srgbClr val="95CFF3"/>
            </a:gs>
            <a:gs pos="100000">
              <a:srgbClr val="95CFF3"/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IE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5808B3B-95A7-4CA9-A650-3DD9E9782184}" type="sibTrans" cxnId="{E96C3BBB-9417-4FE6-8585-441F19EDCA74}">
      <dgm:prSet/>
      <dgm:spPr/>
      <dgm:t>
        <a:bodyPr/>
        <a:lstStyle/>
        <a:p>
          <a:endParaRPr lang="en-IE"/>
        </a:p>
      </dgm:t>
    </dgm:pt>
    <dgm:pt modelId="{84D7F8E2-6B67-44BA-925B-D10E9D5C7481}">
      <dgm:prSet phldrT="[Text]"/>
      <dgm:spPr/>
      <dgm:t>
        <a:bodyPr/>
        <a:lstStyle/>
        <a:p>
          <a:endParaRPr lang="en-IE"/>
        </a:p>
      </dgm:t>
    </dgm:pt>
    <dgm:pt modelId="{D0C9E3C7-0E5E-482B-9BF3-533EA1CD1B63}" type="parTrans" cxnId="{FFB14D91-96AF-4F85-AAD4-0D81732B71D9}">
      <dgm:prSet/>
      <dgm:spPr/>
      <dgm:t>
        <a:bodyPr/>
        <a:lstStyle/>
        <a:p>
          <a:endParaRPr lang="en-IE"/>
        </a:p>
      </dgm:t>
    </dgm:pt>
    <dgm:pt modelId="{CA3E288E-C897-48EE-BCCF-C154D587F4D9}" type="sibTrans" cxnId="{FFB14D91-96AF-4F85-AAD4-0D81732B71D9}">
      <dgm:prSet/>
      <dgm:spPr/>
      <dgm:t>
        <a:bodyPr/>
        <a:lstStyle/>
        <a:p>
          <a:endParaRPr lang="en-IE"/>
        </a:p>
      </dgm:t>
    </dgm:pt>
    <dgm:pt modelId="{A4CDFBF7-5159-409A-9B42-400AEB21356D}" type="pres">
      <dgm:prSet presAssocID="{16EADC39-8DAA-4B1C-9D85-36187777C88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353AC87-9BCA-47D2-B2D2-F4008E00C2E2}" type="pres">
      <dgm:prSet presAssocID="{96979074-0101-4AD3-B14E-9EFD72AB067A}" presName="centerShape" presStyleLbl="node0" presStyleIdx="0" presStyleCnt="1" custScaleX="116809" custScaleY="131239"/>
      <dgm:spPr>
        <a:prstGeom prst="ellipse">
          <a:avLst/>
        </a:prstGeom>
      </dgm:spPr>
    </dgm:pt>
    <dgm:pt modelId="{B423E55F-95D6-4683-9B34-E2E72C3F2CE3}" type="pres">
      <dgm:prSet presAssocID="{31886A84-58A3-46C4-8F4F-0BCBFEAE19EA}" presName="parTrans" presStyleLbl="sibTrans2D1" presStyleIdx="0" presStyleCnt="4"/>
      <dgm:spPr>
        <a:prstGeom prst="rightArrow">
          <a:avLst>
            <a:gd name="adj1" fmla="val 60000"/>
            <a:gd name="adj2" fmla="val 50000"/>
          </a:avLst>
        </a:prstGeom>
      </dgm:spPr>
    </dgm:pt>
    <dgm:pt modelId="{C10487FD-FF91-4BA5-BAC0-904A0F2445BA}" type="pres">
      <dgm:prSet presAssocID="{31886A84-58A3-46C4-8F4F-0BCBFEAE19EA}" presName="connectorText" presStyleLbl="sibTrans2D1" presStyleIdx="0" presStyleCnt="4"/>
      <dgm:spPr/>
    </dgm:pt>
    <dgm:pt modelId="{C5D0A5E1-338A-47FE-AB21-A3A8262AB793}" type="pres">
      <dgm:prSet presAssocID="{4C711E1E-F758-4E01-8987-3DC1056004C8}" presName="node" presStyleLbl="node1" presStyleIdx="0" presStyleCnt="4" custScaleX="109698" custScaleY="77392">
        <dgm:presLayoutVars>
          <dgm:bulletEnabled val="1"/>
        </dgm:presLayoutVars>
      </dgm:prSet>
      <dgm:spPr>
        <a:prstGeom prst="ellipse">
          <a:avLst/>
        </a:prstGeom>
      </dgm:spPr>
    </dgm:pt>
    <dgm:pt modelId="{19E931F7-7F85-4248-B36A-72D2EA65FB49}" type="pres">
      <dgm:prSet presAssocID="{41BCF861-6C33-4458-9E14-EC12E66E13B2}" presName="parTrans" presStyleLbl="sibTrans2D1" presStyleIdx="1" presStyleCnt="4"/>
      <dgm:spPr>
        <a:prstGeom prst="rightArrow">
          <a:avLst>
            <a:gd name="adj1" fmla="val 60000"/>
            <a:gd name="adj2" fmla="val 50000"/>
          </a:avLst>
        </a:prstGeom>
      </dgm:spPr>
    </dgm:pt>
    <dgm:pt modelId="{9ED6D1D4-64D0-41F9-A3C2-482A8EFA7E43}" type="pres">
      <dgm:prSet presAssocID="{41BCF861-6C33-4458-9E14-EC12E66E13B2}" presName="connectorText" presStyleLbl="sibTrans2D1" presStyleIdx="1" presStyleCnt="4"/>
      <dgm:spPr/>
    </dgm:pt>
    <dgm:pt modelId="{A4395CC8-5162-4F86-8E14-781A951E78BF}" type="pres">
      <dgm:prSet presAssocID="{C0C994EB-3127-472C-B094-A96CC12AF919}" presName="node" presStyleLbl="node1" presStyleIdx="1" presStyleCnt="4" custScaleX="91984" custScaleY="72467">
        <dgm:presLayoutVars>
          <dgm:bulletEnabled val="1"/>
        </dgm:presLayoutVars>
      </dgm:prSet>
      <dgm:spPr>
        <a:prstGeom prst="ellipse">
          <a:avLst/>
        </a:prstGeom>
      </dgm:spPr>
    </dgm:pt>
    <dgm:pt modelId="{996624AA-C172-4589-AC44-B55184D95475}" type="pres">
      <dgm:prSet presAssocID="{EB7A42A6-3DA6-459B-83BD-982D394563B8}" presName="parTrans" presStyleLbl="sibTrans2D1" presStyleIdx="2" presStyleCnt="4"/>
      <dgm:spPr>
        <a:prstGeom prst="rightArrow">
          <a:avLst>
            <a:gd name="adj1" fmla="val 60000"/>
            <a:gd name="adj2" fmla="val 50000"/>
          </a:avLst>
        </a:prstGeom>
      </dgm:spPr>
    </dgm:pt>
    <dgm:pt modelId="{B21E1ED0-E600-4F0B-AEC0-29275FB4D180}" type="pres">
      <dgm:prSet presAssocID="{EB7A42A6-3DA6-459B-83BD-982D394563B8}" presName="connectorText" presStyleLbl="sibTrans2D1" presStyleIdx="2" presStyleCnt="4"/>
      <dgm:spPr/>
    </dgm:pt>
    <dgm:pt modelId="{AA634A11-A221-45B5-AB0A-4DF81CF89A8D}" type="pres">
      <dgm:prSet presAssocID="{D738AD60-C8BD-4972-ACFA-50D52B59FE1A}" presName="node" presStyleLbl="node1" presStyleIdx="2" presStyleCnt="4" custScaleX="97852" custScaleY="69579">
        <dgm:presLayoutVars>
          <dgm:bulletEnabled val="1"/>
        </dgm:presLayoutVars>
      </dgm:prSet>
      <dgm:spPr>
        <a:prstGeom prst="ellipse">
          <a:avLst/>
        </a:prstGeom>
      </dgm:spPr>
    </dgm:pt>
    <dgm:pt modelId="{2A1DCCC5-F52E-4A59-BD17-9DE46C601177}" type="pres">
      <dgm:prSet presAssocID="{E5835690-06A6-4D78-9289-82D385BFCC36}" presName="parTrans" presStyleLbl="sibTrans2D1" presStyleIdx="3" presStyleCnt="4"/>
      <dgm:spPr>
        <a:prstGeom prst="rightArrow">
          <a:avLst>
            <a:gd name="adj1" fmla="val 60000"/>
            <a:gd name="adj2" fmla="val 50000"/>
          </a:avLst>
        </a:prstGeom>
      </dgm:spPr>
    </dgm:pt>
    <dgm:pt modelId="{54CA22FE-531E-4E83-8002-3F99ED17715B}" type="pres">
      <dgm:prSet presAssocID="{E5835690-06A6-4D78-9289-82D385BFCC36}" presName="connectorText" presStyleLbl="sibTrans2D1" presStyleIdx="3" presStyleCnt="4"/>
      <dgm:spPr/>
    </dgm:pt>
    <dgm:pt modelId="{31688000-EDE8-4EA0-BE03-9A71DAE3F3FA}" type="pres">
      <dgm:prSet presAssocID="{0CF5E85C-5B34-42D5-BF6A-90B743A7C821}" presName="node" presStyleLbl="node1" presStyleIdx="3" presStyleCnt="4" custScaleY="77994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705EE104-A223-4F59-A594-BD9F2C9A881D}" type="presOf" srcId="{16EADC39-8DAA-4B1C-9D85-36187777C883}" destId="{A4CDFBF7-5159-409A-9B42-400AEB21356D}" srcOrd="0" destOrd="0" presId="urn:microsoft.com/office/officeart/2005/8/layout/radial5"/>
    <dgm:cxn modelId="{326BF909-3016-49BF-9316-817C0489CF06}" type="presOf" srcId="{C0C994EB-3127-472C-B094-A96CC12AF919}" destId="{A4395CC8-5162-4F86-8E14-781A951E78BF}" srcOrd="0" destOrd="0" presId="urn:microsoft.com/office/officeart/2005/8/layout/radial5"/>
    <dgm:cxn modelId="{77F76716-C0CF-4B5D-8FC2-604E3C9E3894}" type="presOf" srcId="{96979074-0101-4AD3-B14E-9EFD72AB067A}" destId="{7353AC87-9BCA-47D2-B2D2-F4008E00C2E2}" srcOrd="0" destOrd="0" presId="urn:microsoft.com/office/officeart/2005/8/layout/radial5"/>
    <dgm:cxn modelId="{F6F4C21F-0BFD-4093-AB01-ABE38B0017BF}" type="presOf" srcId="{E5835690-06A6-4D78-9289-82D385BFCC36}" destId="{2A1DCCC5-F52E-4A59-BD17-9DE46C601177}" srcOrd="0" destOrd="0" presId="urn:microsoft.com/office/officeart/2005/8/layout/radial5"/>
    <dgm:cxn modelId="{FEE99328-FCDE-48B6-A278-DBC5D3CB13FC}" type="presOf" srcId="{41BCF861-6C33-4458-9E14-EC12E66E13B2}" destId="{19E931F7-7F85-4248-B36A-72D2EA65FB49}" srcOrd="0" destOrd="0" presId="urn:microsoft.com/office/officeart/2005/8/layout/radial5"/>
    <dgm:cxn modelId="{91796A40-5ACE-464C-BD73-7B4630B252A1}" srcId="{96979074-0101-4AD3-B14E-9EFD72AB067A}" destId="{4C711E1E-F758-4E01-8987-3DC1056004C8}" srcOrd="0" destOrd="0" parTransId="{31886A84-58A3-46C4-8F4F-0BCBFEAE19EA}" sibTransId="{0A26E133-AA6C-41E9-8B58-34CED004C747}"/>
    <dgm:cxn modelId="{29771B5F-9402-4352-920B-6A9848DEC329}" type="presOf" srcId="{EB7A42A6-3DA6-459B-83BD-982D394563B8}" destId="{B21E1ED0-E600-4F0B-AEC0-29275FB4D180}" srcOrd="1" destOrd="0" presId="urn:microsoft.com/office/officeart/2005/8/layout/radial5"/>
    <dgm:cxn modelId="{ACBB7965-B2F0-428D-8472-9C0D6B4C0B3D}" type="presOf" srcId="{0CF5E85C-5B34-42D5-BF6A-90B743A7C821}" destId="{31688000-EDE8-4EA0-BE03-9A71DAE3F3FA}" srcOrd="0" destOrd="0" presId="urn:microsoft.com/office/officeart/2005/8/layout/radial5"/>
    <dgm:cxn modelId="{C7E9054A-D283-498A-AABE-C984FFAB6BCE}" type="presOf" srcId="{31886A84-58A3-46C4-8F4F-0BCBFEAE19EA}" destId="{B423E55F-95D6-4683-9B34-E2E72C3F2CE3}" srcOrd="0" destOrd="0" presId="urn:microsoft.com/office/officeart/2005/8/layout/radial5"/>
    <dgm:cxn modelId="{242B9D6B-33EA-4E47-B432-7A9C7959D201}" srcId="{96979074-0101-4AD3-B14E-9EFD72AB067A}" destId="{D738AD60-C8BD-4972-ACFA-50D52B59FE1A}" srcOrd="2" destOrd="0" parTransId="{EB7A42A6-3DA6-459B-83BD-982D394563B8}" sibTransId="{A615F01E-5EA6-4F43-BEE1-B8C5AE3937ED}"/>
    <dgm:cxn modelId="{1A64D057-69C9-4F80-9D0B-FB209B5F33AC}" type="presOf" srcId="{31886A84-58A3-46C4-8F4F-0BCBFEAE19EA}" destId="{C10487FD-FF91-4BA5-BAC0-904A0F2445BA}" srcOrd="1" destOrd="0" presId="urn:microsoft.com/office/officeart/2005/8/layout/radial5"/>
    <dgm:cxn modelId="{0014AE7B-BCF6-4AE8-ABC7-39CB43F3B2A6}" srcId="{96979074-0101-4AD3-B14E-9EFD72AB067A}" destId="{C0C994EB-3127-472C-B094-A96CC12AF919}" srcOrd="1" destOrd="0" parTransId="{41BCF861-6C33-4458-9E14-EC12E66E13B2}" sibTransId="{1CAF104E-7951-41B4-AF8E-B46CD4178D0F}"/>
    <dgm:cxn modelId="{FFB14D91-96AF-4F85-AAD4-0D81732B71D9}" srcId="{16EADC39-8DAA-4B1C-9D85-36187777C883}" destId="{84D7F8E2-6B67-44BA-925B-D10E9D5C7481}" srcOrd="1" destOrd="0" parTransId="{D0C9E3C7-0E5E-482B-9BF3-533EA1CD1B63}" sibTransId="{CA3E288E-C897-48EE-BCCF-C154D587F4D9}"/>
    <dgm:cxn modelId="{B4E608A3-9F48-4A7D-91A8-4373BA92EE0D}" type="presOf" srcId="{EB7A42A6-3DA6-459B-83BD-982D394563B8}" destId="{996624AA-C172-4589-AC44-B55184D95475}" srcOrd="0" destOrd="0" presId="urn:microsoft.com/office/officeart/2005/8/layout/radial5"/>
    <dgm:cxn modelId="{E96C3BBB-9417-4FE6-8585-441F19EDCA74}" srcId="{96979074-0101-4AD3-B14E-9EFD72AB067A}" destId="{0CF5E85C-5B34-42D5-BF6A-90B743A7C821}" srcOrd="3" destOrd="0" parTransId="{E5835690-06A6-4D78-9289-82D385BFCC36}" sibTransId="{75808B3B-95A7-4CA9-A650-3DD9E9782184}"/>
    <dgm:cxn modelId="{8F0176BB-07E2-4F09-9271-B6BA62706681}" type="presOf" srcId="{E5835690-06A6-4D78-9289-82D385BFCC36}" destId="{54CA22FE-531E-4E83-8002-3F99ED17715B}" srcOrd="1" destOrd="0" presId="urn:microsoft.com/office/officeart/2005/8/layout/radial5"/>
    <dgm:cxn modelId="{F59352BE-57A3-430A-802E-D9EB4A3896A3}" type="presOf" srcId="{D738AD60-C8BD-4972-ACFA-50D52B59FE1A}" destId="{AA634A11-A221-45B5-AB0A-4DF81CF89A8D}" srcOrd="0" destOrd="0" presId="urn:microsoft.com/office/officeart/2005/8/layout/radial5"/>
    <dgm:cxn modelId="{9C4A9BC6-7163-4E0A-9385-A4934FD88AFC}" srcId="{16EADC39-8DAA-4B1C-9D85-36187777C883}" destId="{96979074-0101-4AD3-B14E-9EFD72AB067A}" srcOrd="0" destOrd="0" parTransId="{96217E7E-E4BE-40DC-B0E8-BABD2ACBACA2}" sibTransId="{97552EDA-11DB-4C6F-B31B-767F3E75374B}"/>
    <dgm:cxn modelId="{59F0F6C7-8150-41E8-A4D5-CE85B074DBA5}" type="presOf" srcId="{41BCF861-6C33-4458-9E14-EC12E66E13B2}" destId="{9ED6D1D4-64D0-41F9-A3C2-482A8EFA7E43}" srcOrd="1" destOrd="0" presId="urn:microsoft.com/office/officeart/2005/8/layout/radial5"/>
    <dgm:cxn modelId="{23F3AEFA-4180-4013-BB71-DF4FAC3AE49F}" type="presOf" srcId="{4C711E1E-F758-4E01-8987-3DC1056004C8}" destId="{C5D0A5E1-338A-47FE-AB21-A3A8262AB793}" srcOrd="0" destOrd="0" presId="urn:microsoft.com/office/officeart/2005/8/layout/radial5"/>
    <dgm:cxn modelId="{B4372E21-9362-4C3C-ABC4-82D7F1D337E2}" type="presParOf" srcId="{A4CDFBF7-5159-409A-9B42-400AEB21356D}" destId="{7353AC87-9BCA-47D2-B2D2-F4008E00C2E2}" srcOrd="0" destOrd="0" presId="urn:microsoft.com/office/officeart/2005/8/layout/radial5"/>
    <dgm:cxn modelId="{F54034EB-7D4E-404A-9240-79417123A0BD}" type="presParOf" srcId="{A4CDFBF7-5159-409A-9B42-400AEB21356D}" destId="{B423E55F-95D6-4683-9B34-E2E72C3F2CE3}" srcOrd="1" destOrd="0" presId="urn:microsoft.com/office/officeart/2005/8/layout/radial5"/>
    <dgm:cxn modelId="{1BB6F6A6-EB71-43B5-80E0-96EDC1971812}" type="presParOf" srcId="{B423E55F-95D6-4683-9B34-E2E72C3F2CE3}" destId="{C10487FD-FF91-4BA5-BAC0-904A0F2445BA}" srcOrd="0" destOrd="0" presId="urn:microsoft.com/office/officeart/2005/8/layout/radial5"/>
    <dgm:cxn modelId="{CD45995D-3494-4175-818F-029AF520CA6B}" type="presParOf" srcId="{A4CDFBF7-5159-409A-9B42-400AEB21356D}" destId="{C5D0A5E1-338A-47FE-AB21-A3A8262AB793}" srcOrd="2" destOrd="0" presId="urn:microsoft.com/office/officeart/2005/8/layout/radial5"/>
    <dgm:cxn modelId="{C48F2A9D-5CEE-4D64-99CF-222930BFA369}" type="presParOf" srcId="{A4CDFBF7-5159-409A-9B42-400AEB21356D}" destId="{19E931F7-7F85-4248-B36A-72D2EA65FB49}" srcOrd="3" destOrd="0" presId="urn:microsoft.com/office/officeart/2005/8/layout/radial5"/>
    <dgm:cxn modelId="{DED51AC5-4F3C-4849-A973-97F6D7483004}" type="presParOf" srcId="{19E931F7-7F85-4248-B36A-72D2EA65FB49}" destId="{9ED6D1D4-64D0-41F9-A3C2-482A8EFA7E43}" srcOrd="0" destOrd="0" presId="urn:microsoft.com/office/officeart/2005/8/layout/radial5"/>
    <dgm:cxn modelId="{8DD50D37-8E48-4B8B-8241-1D8C921DC8EE}" type="presParOf" srcId="{A4CDFBF7-5159-409A-9B42-400AEB21356D}" destId="{A4395CC8-5162-4F86-8E14-781A951E78BF}" srcOrd="4" destOrd="0" presId="urn:microsoft.com/office/officeart/2005/8/layout/radial5"/>
    <dgm:cxn modelId="{5A137481-452F-425E-AD78-17F818487322}" type="presParOf" srcId="{A4CDFBF7-5159-409A-9B42-400AEB21356D}" destId="{996624AA-C172-4589-AC44-B55184D95475}" srcOrd="5" destOrd="0" presId="urn:microsoft.com/office/officeart/2005/8/layout/radial5"/>
    <dgm:cxn modelId="{DA2502A2-92EC-4200-BAFD-C5200D68FA96}" type="presParOf" srcId="{996624AA-C172-4589-AC44-B55184D95475}" destId="{B21E1ED0-E600-4F0B-AEC0-29275FB4D180}" srcOrd="0" destOrd="0" presId="urn:microsoft.com/office/officeart/2005/8/layout/radial5"/>
    <dgm:cxn modelId="{1215CD45-859B-4C33-ABA0-9DB750077853}" type="presParOf" srcId="{A4CDFBF7-5159-409A-9B42-400AEB21356D}" destId="{AA634A11-A221-45B5-AB0A-4DF81CF89A8D}" srcOrd="6" destOrd="0" presId="urn:microsoft.com/office/officeart/2005/8/layout/radial5"/>
    <dgm:cxn modelId="{ACE95D50-58CF-4894-A7F1-190E2C05219F}" type="presParOf" srcId="{A4CDFBF7-5159-409A-9B42-400AEB21356D}" destId="{2A1DCCC5-F52E-4A59-BD17-9DE46C601177}" srcOrd="7" destOrd="0" presId="urn:microsoft.com/office/officeart/2005/8/layout/radial5"/>
    <dgm:cxn modelId="{1734B8C6-E6C9-40A9-A556-CB9984B2ED5D}" type="presParOf" srcId="{2A1DCCC5-F52E-4A59-BD17-9DE46C601177}" destId="{54CA22FE-531E-4E83-8002-3F99ED17715B}" srcOrd="0" destOrd="0" presId="urn:microsoft.com/office/officeart/2005/8/layout/radial5"/>
    <dgm:cxn modelId="{937BFFF7-938E-401F-85BF-C8F5817050B9}" type="presParOf" srcId="{A4CDFBF7-5159-409A-9B42-400AEB21356D}" destId="{31688000-EDE8-4EA0-BE03-9A71DAE3F3F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058778-84CC-4431-9216-0543C01828A0}" type="doc">
      <dgm:prSet loTypeId="urn:microsoft.com/office/officeart/2005/8/layout/radial5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IE"/>
        </a:p>
      </dgm:t>
    </dgm:pt>
    <dgm:pt modelId="{DBBC669A-FD17-4B95-B7D8-C32C9FAE134A}">
      <dgm:prSet phldrT="[Text]"/>
      <dgm:spPr>
        <a:xfrm>
          <a:off x="1352972" y="933872"/>
          <a:ext cx="561129" cy="561129"/>
        </a:xfr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IE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Joint Honor Degrees </a:t>
          </a:r>
        </a:p>
      </dgm:t>
    </dgm:pt>
    <dgm:pt modelId="{87B79C78-007D-471B-A980-4F14CEB8EEA5}" type="parTrans" cxnId="{9428F8FF-7CC4-45E6-B709-45B129B96C3A}">
      <dgm:prSet/>
      <dgm:spPr/>
      <dgm:t>
        <a:bodyPr/>
        <a:lstStyle/>
        <a:p>
          <a:endParaRPr lang="en-IE"/>
        </a:p>
      </dgm:t>
    </dgm:pt>
    <dgm:pt modelId="{306F026B-B6E0-45F8-A00A-8037E24CC0A0}" type="sibTrans" cxnId="{9428F8FF-7CC4-45E6-B709-45B129B96C3A}">
      <dgm:prSet/>
      <dgm:spPr/>
      <dgm:t>
        <a:bodyPr/>
        <a:lstStyle/>
        <a:p>
          <a:endParaRPr lang="en-IE"/>
        </a:p>
      </dgm:t>
    </dgm:pt>
    <dgm:pt modelId="{35FDBDCC-DAED-4191-9836-E47C0BDC4FDE}">
      <dgm:prSet phldrT="[Text]"/>
      <dgm:spPr>
        <a:xfrm>
          <a:off x="1282831" y="1726458"/>
          <a:ext cx="701412" cy="701412"/>
        </a:xfrm>
        <a:gradFill rotWithShape="0">
          <a:gsLst>
            <a:gs pos="50000">
              <a:srgbClr val="CCCCFF"/>
            </a:gs>
            <a:gs pos="50000">
              <a:srgbClr val="CCCCFF"/>
            </a:gs>
            <a:gs pos="4000">
              <a:srgbClr val="CCCCFF"/>
            </a:gs>
            <a:gs pos="50000">
              <a:srgbClr val="CCCCFF"/>
            </a:gs>
            <a:gs pos="59000">
              <a:srgbClr val="FFDD9C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IE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Philosophy and Economics </a:t>
          </a:r>
        </a:p>
      </dgm:t>
    </dgm:pt>
    <dgm:pt modelId="{B7A10887-E2DA-407B-BDD3-831DE76C8B13}" type="parTrans" cxnId="{1AB5D199-99E8-4F28-8086-145337BA167E}">
      <dgm:prSet/>
      <dgm:spPr>
        <a:xfrm rot="5400000">
          <a:off x="1572201" y="1516408"/>
          <a:ext cx="122671" cy="181699"/>
        </a:xfrm>
        <a:gradFill rotWithShape="0">
          <a:gsLst>
            <a:gs pos="0">
              <a:sysClr val="window" lastClr="FFFFFF">
                <a:lumMod val="75000"/>
              </a:sysClr>
            </a:gs>
            <a:gs pos="50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IE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B087DD81-4E78-43F3-8C9C-58AC86C64138}" type="sibTrans" cxnId="{1AB5D199-99E8-4F28-8086-145337BA167E}">
      <dgm:prSet/>
      <dgm:spPr/>
      <dgm:t>
        <a:bodyPr/>
        <a:lstStyle/>
        <a:p>
          <a:endParaRPr lang="en-IE"/>
        </a:p>
      </dgm:t>
    </dgm:pt>
    <dgm:pt modelId="{8CC49B69-0C6B-48D5-B3A6-B910783C2CED}">
      <dgm:prSet phldrT="[Text]"/>
      <dgm:spPr>
        <a:xfrm>
          <a:off x="535688" y="1295094"/>
          <a:ext cx="701412" cy="701412"/>
        </a:xfrm>
        <a:gradFill rotWithShape="0">
          <a:gsLst>
            <a:gs pos="59300">
              <a:srgbClr val="9FF390"/>
            </a:gs>
            <a:gs pos="47000">
              <a:srgbClr val="CCCCFF"/>
            </a:gs>
            <a:gs pos="3000">
              <a:srgbClr val="CCCCFF"/>
            </a:gs>
            <a:gs pos="100000">
              <a:srgbClr val="9FF390"/>
            </a:gs>
            <a:gs pos="2000">
              <a:srgbClr val="CCCCF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IE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Philosophy and Political Science</a:t>
          </a:r>
        </a:p>
      </dgm:t>
    </dgm:pt>
    <dgm:pt modelId="{783E7A5A-1223-4338-B2B7-22375D964FAB}" type="parTrans" cxnId="{6C19B0DB-DBC0-4F77-81FB-DE7AD232EA77}">
      <dgm:prSet/>
      <dgm:spPr>
        <a:xfrm rot="9000000">
          <a:off x="1232008" y="1319998"/>
          <a:ext cx="122671" cy="181699"/>
        </a:xfrm>
        <a:gradFill rotWithShape="0">
          <a:gsLst>
            <a:gs pos="0">
              <a:sysClr val="window" lastClr="FFFFFF">
                <a:lumMod val="75000"/>
              </a:sysClr>
            </a:gs>
            <a:gs pos="50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IE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0DCE0D6A-C005-4CA5-899F-59DD2692A20D}" type="sibTrans" cxnId="{6C19B0DB-DBC0-4F77-81FB-DE7AD232EA77}">
      <dgm:prSet/>
      <dgm:spPr/>
      <dgm:t>
        <a:bodyPr/>
        <a:lstStyle/>
        <a:p>
          <a:endParaRPr lang="en-IE"/>
        </a:p>
      </dgm:t>
    </dgm:pt>
    <dgm:pt modelId="{A17AA1B0-3049-40FE-9F8D-69D76F500792}">
      <dgm:prSet phldrT="[Text]"/>
      <dgm:spPr>
        <a:xfrm>
          <a:off x="535688" y="432368"/>
          <a:ext cx="701412" cy="701412"/>
        </a:xfrm>
        <a:gradFill rotWithShape="0">
          <a:gsLst>
            <a:gs pos="50000">
              <a:srgbClr val="9FCEF5"/>
            </a:gs>
            <a:gs pos="52000">
              <a:srgbClr val="CCCCFF"/>
            </a:gs>
            <a:gs pos="100000">
              <a:srgbClr val="CCCCFF"/>
            </a:gs>
            <a:gs pos="0">
              <a:srgbClr val="95CFF3"/>
            </a:gs>
            <a:gs pos="100000">
              <a:srgbClr val="CCCCF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IE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Sociology and Philosophy</a:t>
          </a:r>
        </a:p>
      </dgm:t>
    </dgm:pt>
    <dgm:pt modelId="{D5C64BD2-7ED4-4634-8FF2-FF332B48FCAA}" type="parTrans" cxnId="{74BDE3AB-5753-4B42-A7FB-22CAA47728EB}">
      <dgm:prSet/>
      <dgm:spPr>
        <a:xfrm rot="12600000">
          <a:off x="1232008" y="927177"/>
          <a:ext cx="122671" cy="181699"/>
        </a:xfrm>
        <a:gradFill rotWithShape="0">
          <a:gsLst>
            <a:gs pos="0">
              <a:sysClr val="window" lastClr="FFFFFF">
                <a:lumMod val="75000"/>
              </a:sysClr>
            </a:gs>
            <a:gs pos="50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IE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59B22844-E384-4C81-BF21-01A92E2D35B1}" type="sibTrans" cxnId="{74BDE3AB-5753-4B42-A7FB-22CAA47728EB}">
      <dgm:prSet/>
      <dgm:spPr/>
      <dgm:t>
        <a:bodyPr/>
        <a:lstStyle/>
        <a:p>
          <a:endParaRPr lang="en-IE"/>
        </a:p>
      </dgm:t>
    </dgm:pt>
    <dgm:pt modelId="{FF8AF64B-D637-47DF-9E4D-7FBA96B7D870}">
      <dgm:prSet phldrT="[Text]"/>
      <dgm:spPr>
        <a:xfrm>
          <a:off x="1282831" y="1004"/>
          <a:ext cx="701412" cy="701412"/>
        </a:xfrm>
        <a:gradFill rotWithShape="0">
          <a:gsLst>
            <a:gs pos="100000">
              <a:srgbClr val="9FF390"/>
            </a:gs>
            <a:gs pos="50000">
              <a:srgbClr val="FFC00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9FF390"/>
            </a:gs>
            <a:gs pos="100000">
              <a:srgbClr val="FFC00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IE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Economics and Political Science </a:t>
          </a:r>
        </a:p>
      </dgm:t>
    </dgm:pt>
    <dgm:pt modelId="{0EEAA06A-2E29-458C-9F80-E3698EE78E18}" type="sibTrans" cxnId="{C0821C09-0363-4D20-B674-00012C3D9AB2}">
      <dgm:prSet/>
      <dgm:spPr/>
      <dgm:t>
        <a:bodyPr/>
        <a:lstStyle/>
        <a:p>
          <a:endParaRPr lang="en-IE"/>
        </a:p>
      </dgm:t>
    </dgm:pt>
    <dgm:pt modelId="{1B04F34B-891D-49C3-97B5-BEC682241FC6}" type="parTrans" cxnId="{C0821C09-0363-4D20-B674-00012C3D9AB2}">
      <dgm:prSet/>
      <dgm:spPr>
        <a:xfrm rot="16200000">
          <a:off x="1572201" y="730767"/>
          <a:ext cx="122671" cy="181699"/>
        </a:xfrm>
        <a:gradFill rotWithShape="0">
          <a:gsLst>
            <a:gs pos="0">
              <a:sysClr val="window" lastClr="FFFFFF">
                <a:lumMod val="75000"/>
              </a:sysClr>
            </a:gs>
            <a:gs pos="50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IE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5E7DDDB2-EC72-4210-91C5-0FF623E30EA0}">
      <dgm:prSet phldrT="[Text]"/>
      <dgm:spPr>
        <a:xfrm>
          <a:off x="2029974" y="432368"/>
          <a:ext cx="701412" cy="701412"/>
        </a:xfrm>
        <a:gradFill rotWithShape="0">
          <a:gsLst>
            <a:gs pos="100000">
              <a:srgbClr val="9ED9DA"/>
            </a:gs>
            <a:gs pos="48000">
              <a:srgbClr val="FFDD9C"/>
            </a:gs>
            <a:gs pos="50000">
              <a:srgbClr val="95CFF3"/>
            </a:gs>
            <a:gs pos="81400">
              <a:srgbClr val="95CFF3"/>
            </a:gs>
            <a:gs pos="100000">
              <a:srgbClr val="95CFF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IE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Economics and Sociology</a:t>
          </a:r>
        </a:p>
      </dgm:t>
    </dgm:pt>
    <dgm:pt modelId="{B7E75E81-D9FD-43B4-A0DE-0600B420F97D}" type="parTrans" cxnId="{4E71C354-7287-4421-8FF2-4F825222F150}">
      <dgm:prSet/>
      <dgm:spPr>
        <a:xfrm rot="19800000">
          <a:off x="1912394" y="927177"/>
          <a:ext cx="122671" cy="181699"/>
        </a:xfrm>
        <a:gradFill rotWithShape="0">
          <a:gsLst>
            <a:gs pos="0">
              <a:sysClr val="window" lastClr="FFFFFF">
                <a:lumMod val="75000"/>
              </a:sysClr>
            </a:gs>
            <a:gs pos="50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IE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164A119C-805D-4EA5-B429-C3D66C92F215}" type="sibTrans" cxnId="{4E71C354-7287-4421-8FF2-4F825222F150}">
      <dgm:prSet/>
      <dgm:spPr/>
      <dgm:t>
        <a:bodyPr/>
        <a:lstStyle/>
        <a:p>
          <a:endParaRPr lang="en-IE"/>
        </a:p>
      </dgm:t>
    </dgm:pt>
    <dgm:pt modelId="{70D9C838-63A4-4AAB-AF37-D595F8BAFFB0}">
      <dgm:prSet phldrT="[Text]"/>
      <dgm:spPr>
        <a:xfrm>
          <a:off x="2029974" y="1295094"/>
          <a:ext cx="701412" cy="701412"/>
        </a:xfrm>
        <a:gradFill rotWithShape="0">
          <a:gsLst>
            <a:gs pos="61000">
              <a:srgbClr val="95CFF3"/>
            </a:gs>
            <a:gs pos="100000">
              <a:srgbClr val="95CFF3"/>
            </a:gs>
            <a:gs pos="0">
              <a:srgbClr val="FFC000">
                <a:hueOff val="4158277"/>
                <a:satOff val="-19187"/>
                <a:lumOff val="706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4158277"/>
                <a:satOff val="-19187"/>
                <a:lumOff val="706"/>
                <a:alphaOff val="0"/>
                <a:lumMod val="105000"/>
                <a:satMod val="103000"/>
                <a:tint val="73000"/>
              </a:srgbClr>
            </a:gs>
            <a:gs pos="100000">
              <a:srgbClr val="95CFF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n-IE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Political Science and Sociology</a:t>
          </a:r>
        </a:p>
      </dgm:t>
    </dgm:pt>
    <dgm:pt modelId="{506A60CE-6727-4F8A-BAC0-73F8334A09D5}" type="parTrans" cxnId="{499AA153-26BA-41DA-BAC5-A342E4622878}">
      <dgm:prSet/>
      <dgm:spPr>
        <a:xfrm rot="1800000">
          <a:off x="1912394" y="1319998"/>
          <a:ext cx="122671" cy="181699"/>
        </a:xfrm>
        <a:gradFill rotWithShape="0">
          <a:gsLst>
            <a:gs pos="0">
              <a:sysClr val="window" lastClr="FFFFFF">
                <a:lumMod val="75000"/>
              </a:sysClr>
            </a:gs>
            <a:gs pos="50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IE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548846B-E74C-4EF0-8695-E6D47351A126}" type="sibTrans" cxnId="{499AA153-26BA-41DA-BAC5-A342E4622878}">
      <dgm:prSet/>
      <dgm:spPr/>
      <dgm:t>
        <a:bodyPr/>
        <a:lstStyle/>
        <a:p>
          <a:endParaRPr lang="en-IE"/>
        </a:p>
      </dgm:t>
    </dgm:pt>
    <dgm:pt modelId="{A9C3A3C9-E171-427F-A9F2-FB5AC16AC8FA}" type="pres">
      <dgm:prSet presAssocID="{76058778-84CC-4431-9216-0543C01828A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C7BF00-32EC-4614-8512-798646D0A4EE}" type="pres">
      <dgm:prSet presAssocID="{DBBC669A-FD17-4B95-B7D8-C32C9FAE134A}" presName="centerShape" presStyleLbl="node0" presStyleIdx="0" presStyleCnt="1"/>
      <dgm:spPr>
        <a:prstGeom prst="ellipse">
          <a:avLst/>
        </a:prstGeom>
      </dgm:spPr>
    </dgm:pt>
    <dgm:pt modelId="{F2347155-CE07-45D9-8A63-7271C0BE8442}" type="pres">
      <dgm:prSet presAssocID="{1B04F34B-891D-49C3-97B5-BEC682241FC6}" presName="parTrans" presStyleLbl="sibTrans2D1" presStyleIdx="0" presStyleCnt="6"/>
      <dgm:spPr>
        <a:prstGeom prst="rightArrow">
          <a:avLst>
            <a:gd name="adj1" fmla="val 60000"/>
            <a:gd name="adj2" fmla="val 50000"/>
          </a:avLst>
        </a:prstGeom>
      </dgm:spPr>
    </dgm:pt>
    <dgm:pt modelId="{F9588394-CE8A-4EF6-8E60-9B34B891BE92}" type="pres">
      <dgm:prSet presAssocID="{1B04F34B-891D-49C3-97B5-BEC682241FC6}" presName="connectorText" presStyleLbl="sibTrans2D1" presStyleIdx="0" presStyleCnt="6"/>
      <dgm:spPr/>
    </dgm:pt>
    <dgm:pt modelId="{F3D3763D-CB81-4487-BCF4-212FE14902D9}" type="pres">
      <dgm:prSet presAssocID="{FF8AF64B-D637-47DF-9E4D-7FBA96B7D870}" presName="node" presStyleLbl="node1" presStyleIdx="0" presStyleCnt="6">
        <dgm:presLayoutVars>
          <dgm:bulletEnabled val="1"/>
        </dgm:presLayoutVars>
      </dgm:prSet>
      <dgm:spPr>
        <a:prstGeom prst="ellipse">
          <a:avLst/>
        </a:prstGeom>
      </dgm:spPr>
    </dgm:pt>
    <dgm:pt modelId="{B3B01B35-26B4-4129-8EC6-FEE996401EF4}" type="pres">
      <dgm:prSet presAssocID="{B7E75E81-D9FD-43B4-A0DE-0600B420F97D}" presName="parTrans" presStyleLbl="sibTrans2D1" presStyleIdx="1" presStyleCnt="6"/>
      <dgm:spPr>
        <a:prstGeom prst="rightArrow">
          <a:avLst>
            <a:gd name="adj1" fmla="val 60000"/>
            <a:gd name="adj2" fmla="val 50000"/>
          </a:avLst>
        </a:prstGeom>
      </dgm:spPr>
    </dgm:pt>
    <dgm:pt modelId="{5BB7EAB8-8640-4FDB-86EF-47553D14D105}" type="pres">
      <dgm:prSet presAssocID="{B7E75E81-D9FD-43B4-A0DE-0600B420F97D}" presName="connectorText" presStyleLbl="sibTrans2D1" presStyleIdx="1" presStyleCnt="6"/>
      <dgm:spPr/>
    </dgm:pt>
    <dgm:pt modelId="{A2787F89-9164-4045-BDB5-33DBB91BC219}" type="pres">
      <dgm:prSet presAssocID="{5E7DDDB2-EC72-4210-91C5-0FF623E30EA0}" presName="node" presStyleLbl="node1" presStyleIdx="1" presStyleCnt="6">
        <dgm:presLayoutVars>
          <dgm:bulletEnabled val="1"/>
        </dgm:presLayoutVars>
      </dgm:prSet>
      <dgm:spPr>
        <a:prstGeom prst="ellipse">
          <a:avLst/>
        </a:prstGeom>
      </dgm:spPr>
    </dgm:pt>
    <dgm:pt modelId="{4F7A5765-A610-44E2-B0C5-F86AB008253C}" type="pres">
      <dgm:prSet presAssocID="{506A60CE-6727-4F8A-BAC0-73F8334A09D5}" presName="parTrans" presStyleLbl="sibTrans2D1" presStyleIdx="2" presStyleCnt="6"/>
      <dgm:spPr>
        <a:prstGeom prst="rightArrow">
          <a:avLst>
            <a:gd name="adj1" fmla="val 60000"/>
            <a:gd name="adj2" fmla="val 50000"/>
          </a:avLst>
        </a:prstGeom>
      </dgm:spPr>
    </dgm:pt>
    <dgm:pt modelId="{5A25335F-4F9B-4AC8-B5C4-32F2C06D499C}" type="pres">
      <dgm:prSet presAssocID="{506A60CE-6727-4F8A-BAC0-73F8334A09D5}" presName="connectorText" presStyleLbl="sibTrans2D1" presStyleIdx="2" presStyleCnt="6"/>
      <dgm:spPr/>
    </dgm:pt>
    <dgm:pt modelId="{425013E1-1DAF-441F-A81F-39E3F3F602FE}" type="pres">
      <dgm:prSet presAssocID="{70D9C838-63A4-4AAB-AF37-D595F8BAFFB0}" presName="node" presStyleLbl="node1" presStyleIdx="2" presStyleCnt="6">
        <dgm:presLayoutVars>
          <dgm:bulletEnabled val="1"/>
        </dgm:presLayoutVars>
      </dgm:prSet>
      <dgm:spPr>
        <a:prstGeom prst="ellipse">
          <a:avLst/>
        </a:prstGeom>
      </dgm:spPr>
    </dgm:pt>
    <dgm:pt modelId="{246E898F-D3C1-48D7-8E8B-999157851932}" type="pres">
      <dgm:prSet presAssocID="{B7A10887-E2DA-407B-BDD3-831DE76C8B13}" presName="parTrans" presStyleLbl="sibTrans2D1" presStyleIdx="3" presStyleCnt="6"/>
      <dgm:spPr>
        <a:prstGeom prst="rightArrow">
          <a:avLst>
            <a:gd name="adj1" fmla="val 60000"/>
            <a:gd name="adj2" fmla="val 50000"/>
          </a:avLst>
        </a:prstGeom>
      </dgm:spPr>
    </dgm:pt>
    <dgm:pt modelId="{BC8A5234-0D14-4589-87C7-665F0C7CAC83}" type="pres">
      <dgm:prSet presAssocID="{B7A10887-E2DA-407B-BDD3-831DE76C8B13}" presName="connectorText" presStyleLbl="sibTrans2D1" presStyleIdx="3" presStyleCnt="6"/>
      <dgm:spPr/>
    </dgm:pt>
    <dgm:pt modelId="{A5F0ED06-C563-4265-A521-584D2C168941}" type="pres">
      <dgm:prSet presAssocID="{35FDBDCC-DAED-4191-9836-E47C0BDC4FDE}" presName="node" presStyleLbl="node1" presStyleIdx="3" presStyleCnt="6">
        <dgm:presLayoutVars>
          <dgm:bulletEnabled val="1"/>
        </dgm:presLayoutVars>
      </dgm:prSet>
      <dgm:spPr>
        <a:prstGeom prst="ellipse">
          <a:avLst/>
        </a:prstGeom>
      </dgm:spPr>
    </dgm:pt>
    <dgm:pt modelId="{74C6D8EB-3B2E-415D-B932-02FD0A9B4308}" type="pres">
      <dgm:prSet presAssocID="{783E7A5A-1223-4338-B2B7-22375D964FAB}" presName="parTrans" presStyleLbl="sibTrans2D1" presStyleIdx="4" presStyleCnt="6"/>
      <dgm:spPr>
        <a:prstGeom prst="rightArrow">
          <a:avLst>
            <a:gd name="adj1" fmla="val 60000"/>
            <a:gd name="adj2" fmla="val 50000"/>
          </a:avLst>
        </a:prstGeom>
      </dgm:spPr>
    </dgm:pt>
    <dgm:pt modelId="{F9AB11FA-2271-4C39-B2D2-4DDABC98C3AC}" type="pres">
      <dgm:prSet presAssocID="{783E7A5A-1223-4338-B2B7-22375D964FAB}" presName="connectorText" presStyleLbl="sibTrans2D1" presStyleIdx="4" presStyleCnt="6"/>
      <dgm:spPr/>
    </dgm:pt>
    <dgm:pt modelId="{EE0027E1-8384-4235-B781-24B867B4E4BE}" type="pres">
      <dgm:prSet presAssocID="{8CC49B69-0C6B-48D5-B3A6-B910783C2CED}" presName="node" presStyleLbl="node1" presStyleIdx="4" presStyleCnt="6">
        <dgm:presLayoutVars>
          <dgm:bulletEnabled val="1"/>
        </dgm:presLayoutVars>
      </dgm:prSet>
      <dgm:spPr>
        <a:prstGeom prst="ellipse">
          <a:avLst/>
        </a:prstGeom>
      </dgm:spPr>
    </dgm:pt>
    <dgm:pt modelId="{E7197900-ED3A-483B-8FD8-921B55215048}" type="pres">
      <dgm:prSet presAssocID="{D5C64BD2-7ED4-4634-8FF2-FF332B48FCAA}" presName="parTrans" presStyleLbl="sibTrans2D1" presStyleIdx="5" presStyleCnt="6"/>
      <dgm:spPr>
        <a:prstGeom prst="rightArrow">
          <a:avLst>
            <a:gd name="adj1" fmla="val 60000"/>
            <a:gd name="adj2" fmla="val 50000"/>
          </a:avLst>
        </a:prstGeom>
      </dgm:spPr>
    </dgm:pt>
    <dgm:pt modelId="{7614CC33-A244-4E2F-BEAD-487F98BD81AC}" type="pres">
      <dgm:prSet presAssocID="{D5C64BD2-7ED4-4634-8FF2-FF332B48FCAA}" presName="connectorText" presStyleLbl="sibTrans2D1" presStyleIdx="5" presStyleCnt="6"/>
      <dgm:spPr/>
    </dgm:pt>
    <dgm:pt modelId="{FC10865B-4234-4BEA-A266-CE963C1FF202}" type="pres">
      <dgm:prSet presAssocID="{A17AA1B0-3049-40FE-9F8D-69D76F500792}" presName="node" presStyleLbl="node1" presStyleIdx="5" presStyleCnt="6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450A1207-65E9-4607-B31E-CA52A31571DD}" type="presOf" srcId="{70D9C838-63A4-4AAB-AF37-D595F8BAFFB0}" destId="{425013E1-1DAF-441F-A81F-39E3F3F602FE}" srcOrd="0" destOrd="0" presId="urn:microsoft.com/office/officeart/2005/8/layout/radial5"/>
    <dgm:cxn modelId="{C0821C09-0363-4D20-B674-00012C3D9AB2}" srcId="{DBBC669A-FD17-4B95-B7D8-C32C9FAE134A}" destId="{FF8AF64B-D637-47DF-9E4D-7FBA96B7D870}" srcOrd="0" destOrd="0" parTransId="{1B04F34B-891D-49C3-97B5-BEC682241FC6}" sibTransId="{0EEAA06A-2E29-458C-9F80-E3698EE78E18}"/>
    <dgm:cxn modelId="{A72E892B-53F4-4946-B6ED-D366F56C71DB}" type="presOf" srcId="{506A60CE-6727-4F8A-BAC0-73F8334A09D5}" destId="{4F7A5765-A610-44E2-B0C5-F86AB008253C}" srcOrd="0" destOrd="0" presId="urn:microsoft.com/office/officeart/2005/8/layout/radial5"/>
    <dgm:cxn modelId="{C40C3D37-51B2-4976-9BAA-264359B8D36E}" type="presOf" srcId="{B7A10887-E2DA-407B-BDD3-831DE76C8B13}" destId="{246E898F-D3C1-48D7-8E8B-999157851932}" srcOrd="0" destOrd="0" presId="urn:microsoft.com/office/officeart/2005/8/layout/radial5"/>
    <dgm:cxn modelId="{0956043F-1576-4611-A7BD-97DA4BE6A011}" type="presOf" srcId="{D5C64BD2-7ED4-4634-8FF2-FF332B48FCAA}" destId="{E7197900-ED3A-483B-8FD8-921B55215048}" srcOrd="0" destOrd="0" presId="urn:microsoft.com/office/officeart/2005/8/layout/radial5"/>
    <dgm:cxn modelId="{7482B33F-5506-47E2-8BD9-1605B56ECB37}" type="presOf" srcId="{5E7DDDB2-EC72-4210-91C5-0FF623E30EA0}" destId="{A2787F89-9164-4045-BDB5-33DBB91BC219}" srcOrd="0" destOrd="0" presId="urn:microsoft.com/office/officeart/2005/8/layout/radial5"/>
    <dgm:cxn modelId="{5F25B167-9AF2-4BF3-BA17-2C9DFA23073A}" type="presOf" srcId="{1B04F34B-891D-49C3-97B5-BEC682241FC6}" destId="{F2347155-CE07-45D9-8A63-7271C0BE8442}" srcOrd="0" destOrd="0" presId="urn:microsoft.com/office/officeart/2005/8/layout/radial5"/>
    <dgm:cxn modelId="{ABADCF4D-9FB3-4F60-9D4D-516ABC24A20F}" type="presOf" srcId="{B7E75E81-D9FD-43B4-A0DE-0600B420F97D}" destId="{5BB7EAB8-8640-4FDB-86EF-47553D14D105}" srcOrd="1" destOrd="0" presId="urn:microsoft.com/office/officeart/2005/8/layout/radial5"/>
    <dgm:cxn modelId="{5B128150-4883-4138-9ECC-2BFBAD191246}" type="presOf" srcId="{35FDBDCC-DAED-4191-9836-E47C0BDC4FDE}" destId="{A5F0ED06-C563-4265-A521-584D2C168941}" srcOrd="0" destOrd="0" presId="urn:microsoft.com/office/officeart/2005/8/layout/radial5"/>
    <dgm:cxn modelId="{499AA153-26BA-41DA-BAC5-A342E4622878}" srcId="{DBBC669A-FD17-4B95-B7D8-C32C9FAE134A}" destId="{70D9C838-63A4-4AAB-AF37-D595F8BAFFB0}" srcOrd="2" destOrd="0" parTransId="{506A60CE-6727-4F8A-BAC0-73F8334A09D5}" sibTransId="{F548846B-E74C-4EF0-8695-E6D47351A126}"/>
    <dgm:cxn modelId="{4E71C354-7287-4421-8FF2-4F825222F150}" srcId="{DBBC669A-FD17-4B95-B7D8-C32C9FAE134A}" destId="{5E7DDDB2-EC72-4210-91C5-0FF623E30EA0}" srcOrd="1" destOrd="0" parTransId="{B7E75E81-D9FD-43B4-A0DE-0600B420F97D}" sibTransId="{164A119C-805D-4EA5-B429-C3D66C92F215}"/>
    <dgm:cxn modelId="{6A7A527E-76CF-4A3F-9003-6A74538DD388}" type="presOf" srcId="{76058778-84CC-4431-9216-0543C01828A0}" destId="{A9C3A3C9-E171-427F-A9F2-FB5AC16AC8FA}" srcOrd="0" destOrd="0" presId="urn:microsoft.com/office/officeart/2005/8/layout/radial5"/>
    <dgm:cxn modelId="{C809408F-2395-464A-A2E0-633BE48A9F56}" type="presOf" srcId="{783E7A5A-1223-4338-B2B7-22375D964FAB}" destId="{F9AB11FA-2271-4C39-B2D2-4DDABC98C3AC}" srcOrd="1" destOrd="0" presId="urn:microsoft.com/office/officeart/2005/8/layout/radial5"/>
    <dgm:cxn modelId="{E2EA5590-37B5-4CC1-A3EE-2BE4701447D4}" type="presOf" srcId="{A17AA1B0-3049-40FE-9F8D-69D76F500792}" destId="{FC10865B-4234-4BEA-A266-CE963C1FF202}" srcOrd="0" destOrd="0" presId="urn:microsoft.com/office/officeart/2005/8/layout/radial5"/>
    <dgm:cxn modelId="{1AB5D199-99E8-4F28-8086-145337BA167E}" srcId="{DBBC669A-FD17-4B95-B7D8-C32C9FAE134A}" destId="{35FDBDCC-DAED-4191-9836-E47C0BDC4FDE}" srcOrd="3" destOrd="0" parTransId="{B7A10887-E2DA-407B-BDD3-831DE76C8B13}" sibTransId="{B087DD81-4E78-43F3-8C9C-58AC86C64138}"/>
    <dgm:cxn modelId="{D635D5AA-ADA6-4F65-A61A-7D84CAD2676D}" type="presOf" srcId="{DBBC669A-FD17-4B95-B7D8-C32C9FAE134A}" destId="{D2C7BF00-32EC-4614-8512-798646D0A4EE}" srcOrd="0" destOrd="0" presId="urn:microsoft.com/office/officeart/2005/8/layout/radial5"/>
    <dgm:cxn modelId="{74BDE3AB-5753-4B42-A7FB-22CAA47728EB}" srcId="{DBBC669A-FD17-4B95-B7D8-C32C9FAE134A}" destId="{A17AA1B0-3049-40FE-9F8D-69D76F500792}" srcOrd="5" destOrd="0" parTransId="{D5C64BD2-7ED4-4634-8FF2-FF332B48FCAA}" sibTransId="{59B22844-E384-4C81-BF21-01A92E2D35B1}"/>
    <dgm:cxn modelId="{5AC8F2B2-E121-4695-A2F4-1ECECB5D1F1E}" type="presOf" srcId="{B7A10887-E2DA-407B-BDD3-831DE76C8B13}" destId="{BC8A5234-0D14-4589-87C7-665F0C7CAC83}" srcOrd="1" destOrd="0" presId="urn:microsoft.com/office/officeart/2005/8/layout/radial5"/>
    <dgm:cxn modelId="{8DADB7B7-74BA-4AFF-AC86-04CD3F5ED2A6}" type="presOf" srcId="{FF8AF64B-D637-47DF-9E4D-7FBA96B7D870}" destId="{F3D3763D-CB81-4487-BCF4-212FE14902D9}" srcOrd="0" destOrd="0" presId="urn:microsoft.com/office/officeart/2005/8/layout/radial5"/>
    <dgm:cxn modelId="{BCBA0ABA-0CD6-4DAF-9D68-7ECB446821C8}" type="presOf" srcId="{783E7A5A-1223-4338-B2B7-22375D964FAB}" destId="{74C6D8EB-3B2E-415D-B932-02FD0A9B4308}" srcOrd="0" destOrd="0" presId="urn:microsoft.com/office/officeart/2005/8/layout/radial5"/>
    <dgm:cxn modelId="{EE0B1BCC-63BE-4490-8A59-299632E27C05}" type="presOf" srcId="{8CC49B69-0C6B-48D5-B3A6-B910783C2CED}" destId="{EE0027E1-8384-4235-B781-24B867B4E4BE}" srcOrd="0" destOrd="0" presId="urn:microsoft.com/office/officeart/2005/8/layout/radial5"/>
    <dgm:cxn modelId="{6C19B0DB-DBC0-4F77-81FB-DE7AD232EA77}" srcId="{DBBC669A-FD17-4B95-B7D8-C32C9FAE134A}" destId="{8CC49B69-0C6B-48D5-B3A6-B910783C2CED}" srcOrd="4" destOrd="0" parTransId="{783E7A5A-1223-4338-B2B7-22375D964FAB}" sibTransId="{0DCE0D6A-C005-4CA5-899F-59DD2692A20D}"/>
    <dgm:cxn modelId="{7B5551DE-8D54-4BAB-BD6A-687B8C27A70C}" type="presOf" srcId="{D5C64BD2-7ED4-4634-8FF2-FF332B48FCAA}" destId="{7614CC33-A244-4E2F-BEAD-487F98BD81AC}" srcOrd="1" destOrd="0" presId="urn:microsoft.com/office/officeart/2005/8/layout/radial5"/>
    <dgm:cxn modelId="{47DF76DF-19F0-4964-9E69-91130894CDDE}" type="presOf" srcId="{506A60CE-6727-4F8A-BAC0-73F8334A09D5}" destId="{5A25335F-4F9B-4AC8-B5C4-32F2C06D499C}" srcOrd="1" destOrd="0" presId="urn:microsoft.com/office/officeart/2005/8/layout/radial5"/>
    <dgm:cxn modelId="{EC73A1EE-1DC4-4A52-8147-C03F729B5D42}" type="presOf" srcId="{B7E75E81-D9FD-43B4-A0DE-0600B420F97D}" destId="{B3B01B35-26B4-4129-8EC6-FEE996401EF4}" srcOrd="0" destOrd="0" presId="urn:microsoft.com/office/officeart/2005/8/layout/radial5"/>
    <dgm:cxn modelId="{0E0B33FB-035F-4BDD-B23A-D8888B1DC957}" type="presOf" srcId="{1B04F34B-891D-49C3-97B5-BEC682241FC6}" destId="{F9588394-CE8A-4EF6-8E60-9B34B891BE92}" srcOrd="1" destOrd="0" presId="urn:microsoft.com/office/officeart/2005/8/layout/radial5"/>
    <dgm:cxn modelId="{9428F8FF-7CC4-45E6-B709-45B129B96C3A}" srcId="{76058778-84CC-4431-9216-0543C01828A0}" destId="{DBBC669A-FD17-4B95-B7D8-C32C9FAE134A}" srcOrd="0" destOrd="0" parTransId="{87B79C78-007D-471B-A980-4F14CEB8EEA5}" sibTransId="{306F026B-B6E0-45F8-A00A-8037E24CC0A0}"/>
    <dgm:cxn modelId="{123729A4-A96B-4CB7-B747-66E625D3AC53}" type="presParOf" srcId="{A9C3A3C9-E171-427F-A9F2-FB5AC16AC8FA}" destId="{D2C7BF00-32EC-4614-8512-798646D0A4EE}" srcOrd="0" destOrd="0" presId="urn:microsoft.com/office/officeart/2005/8/layout/radial5"/>
    <dgm:cxn modelId="{46F6CAA8-F5B8-4CE5-B9A6-8899C8EEC7F6}" type="presParOf" srcId="{A9C3A3C9-E171-427F-A9F2-FB5AC16AC8FA}" destId="{F2347155-CE07-45D9-8A63-7271C0BE8442}" srcOrd="1" destOrd="0" presId="urn:microsoft.com/office/officeart/2005/8/layout/radial5"/>
    <dgm:cxn modelId="{6FD2D1FC-6F8A-4BA9-9C6E-226DFB9730F3}" type="presParOf" srcId="{F2347155-CE07-45D9-8A63-7271C0BE8442}" destId="{F9588394-CE8A-4EF6-8E60-9B34B891BE92}" srcOrd="0" destOrd="0" presId="urn:microsoft.com/office/officeart/2005/8/layout/radial5"/>
    <dgm:cxn modelId="{F69E58AB-E63D-4CE3-B94A-DC5865CE086D}" type="presParOf" srcId="{A9C3A3C9-E171-427F-A9F2-FB5AC16AC8FA}" destId="{F3D3763D-CB81-4487-BCF4-212FE14902D9}" srcOrd="2" destOrd="0" presId="urn:microsoft.com/office/officeart/2005/8/layout/radial5"/>
    <dgm:cxn modelId="{E39CFA62-75F3-409A-9853-ECB5CF96C6F6}" type="presParOf" srcId="{A9C3A3C9-E171-427F-A9F2-FB5AC16AC8FA}" destId="{B3B01B35-26B4-4129-8EC6-FEE996401EF4}" srcOrd="3" destOrd="0" presId="urn:microsoft.com/office/officeart/2005/8/layout/radial5"/>
    <dgm:cxn modelId="{C2F76CF4-F4FC-44B6-BE27-6AF186315E04}" type="presParOf" srcId="{B3B01B35-26B4-4129-8EC6-FEE996401EF4}" destId="{5BB7EAB8-8640-4FDB-86EF-47553D14D105}" srcOrd="0" destOrd="0" presId="urn:microsoft.com/office/officeart/2005/8/layout/radial5"/>
    <dgm:cxn modelId="{4FCA6B59-424C-458C-B993-FE824884D847}" type="presParOf" srcId="{A9C3A3C9-E171-427F-A9F2-FB5AC16AC8FA}" destId="{A2787F89-9164-4045-BDB5-33DBB91BC219}" srcOrd="4" destOrd="0" presId="urn:microsoft.com/office/officeart/2005/8/layout/radial5"/>
    <dgm:cxn modelId="{41032C8E-EE8B-4BDC-BC8C-4049A4D140B9}" type="presParOf" srcId="{A9C3A3C9-E171-427F-A9F2-FB5AC16AC8FA}" destId="{4F7A5765-A610-44E2-B0C5-F86AB008253C}" srcOrd="5" destOrd="0" presId="urn:microsoft.com/office/officeart/2005/8/layout/radial5"/>
    <dgm:cxn modelId="{C5C8C99A-22B1-4DDF-86CE-588963A085C5}" type="presParOf" srcId="{4F7A5765-A610-44E2-B0C5-F86AB008253C}" destId="{5A25335F-4F9B-4AC8-B5C4-32F2C06D499C}" srcOrd="0" destOrd="0" presId="urn:microsoft.com/office/officeart/2005/8/layout/radial5"/>
    <dgm:cxn modelId="{4420A8AD-46E4-4C97-AD9A-83EFDDBF0D6A}" type="presParOf" srcId="{A9C3A3C9-E171-427F-A9F2-FB5AC16AC8FA}" destId="{425013E1-1DAF-441F-A81F-39E3F3F602FE}" srcOrd="6" destOrd="0" presId="urn:microsoft.com/office/officeart/2005/8/layout/radial5"/>
    <dgm:cxn modelId="{D2C4608C-B34D-4266-AE73-76E78027603A}" type="presParOf" srcId="{A9C3A3C9-E171-427F-A9F2-FB5AC16AC8FA}" destId="{246E898F-D3C1-48D7-8E8B-999157851932}" srcOrd="7" destOrd="0" presId="urn:microsoft.com/office/officeart/2005/8/layout/radial5"/>
    <dgm:cxn modelId="{17D53A8B-C11C-4DD1-B0C8-C661FC03EDCA}" type="presParOf" srcId="{246E898F-D3C1-48D7-8E8B-999157851932}" destId="{BC8A5234-0D14-4589-87C7-665F0C7CAC83}" srcOrd="0" destOrd="0" presId="urn:microsoft.com/office/officeart/2005/8/layout/radial5"/>
    <dgm:cxn modelId="{09215D33-2AA3-49B9-B38F-48EE67F283F0}" type="presParOf" srcId="{A9C3A3C9-E171-427F-A9F2-FB5AC16AC8FA}" destId="{A5F0ED06-C563-4265-A521-584D2C168941}" srcOrd="8" destOrd="0" presId="urn:microsoft.com/office/officeart/2005/8/layout/radial5"/>
    <dgm:cxn modelId="{D2054EBE-B39F-48A4-B135-9C189D54BD1A}" type="presParOf" srcId="{A9C3A3C9-E171-427F-A9F2-FB5AC16AC8FA}" destId="{74C6D8EB-3B2E-415D-B932-02FD0A9B4308}" srcOrd="9" destOrd="0" presId="urn:microsoft.com/office/officeart/2005/8/layout/radial5"/>
    <dgm:cxn modelId="{EF4852FF-A63E-4B37-924C-DE1E490B2213}" type="presParOf" srcId="{74C6D8EB-3B2E-415D-B932-02FD0A9B4308}" destId="{F9AB11FA-2271-4C39-B2D2-4DDABC98C3AC}" srcOrd="0" destOrd="0" presId="urn:microsoft.com/office/officeart/2005/8/layout/radial5"/>
    <dgm:cxn modelId="{1049BBD6-AB72-4C04-A7FE-21CDCD1D827E}" type="presParOf" srcId="{A9C3A3C9-E171-427F-A9F2-FB5AC16AC8FA}" destId="{EE0027E1-8384-4235-B781-24B867B4E4BE}" srcOrd="10" destOrd="0" presId="urn:microsoft.com/office/officeart/2005/8/layout/radial5"/>
    <dgm:cxn modelId="{E7787420-1A6F-4903-82CF-8A80BD931E1A}" type="presParOf" srcId="{A9C3A3C9-E171-427F-A9F2-FB5AC16AC8FA}" destId="{E7197900-ED3A-483B-8FD8-921B55215048}" srcOrd="11" destOrd="0" presId="urn:microsoft.com/office/officeart/2005/8/layout/radial5"/>
    <dgm:cxn modelId="{6A9BAE8F-B9C9-4300-AE2E-0F7B209158D9}" type="presParOf" srcId="{E7197900-ED3A-483B-8FD8-921B55215048}" destId="{7614CC33-A244-4E2F-BEAD-487F98BD81AC}" srcOrd="0" destOrd="0" presId="urn:microsoft.com/office/officeart/2005/8/layout/radial5"/>
    <dgm:cxn modelId="{5706D48C-924E-413C-A9B8-BFFC770DD27B}" type="presParOf" srcId="{A9C3A3C9-E171-427F-A9F2-FB5AC16AC8FA}" destId="{FC10865B-4234-4BEA-A266-CE963C1FF20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058778-84CC-4431-9216-0543C01828A0}" type="doc">
      <dgm:prSet loTypeId="urn:microsoft.com/office/officeart/2005/8/layout/radial5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IE"/>
        </a:p>
      </dgm:t>
    </dgm:pt>
    <dgm:pt modelId="{DBBC669A-FD17-4B95-B7D8-C32C9FAE134A}">
      <dgm:prSet phldrT="[Text]"/>
      <dgm:spPr>
        <a:xfrm>
          <a:off x="2596944" y="1687307"/>
          <a:ext cx="568735" cy="568735"/>
        </a:xfr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n-IE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Major/ Minor Degrees </a:t>
          </a:r>
        </a:p>
      </dgm:t>
    </dgm:pt>
    <dgm:pt modelId="{87B79C78-007D-471B-A980-4F14CEB8EEA5}" type="parTrans" cxnId="{9428F8FF-7CC4-45E6-B709-45B129B96C3A}">
      <dgm:prSet/>
      <dgm:spPr/>
      <dgm:t>
        <a:bodyPr/>
        <a:lstStyle/>
        <a:p>
          <a:pPr algn="ctr"/>
          <a:endParaRPr lang="en-IE"/>
        </a:p>
      </dgm:t>
    </dgm:pt>
    <dgm:pt modelId="{306F026B-B6E0-45F8-A00A-8037E24CC0A0}" type="sibTrans" cxnId="{9428F8FF-7CC4-45E6-B709-45B129B96C3A}">
      <dgm:prSet/>
      <dgm:spPr/>
      <dgm:t>
        <a:bodyPr/>
        <a:lstStyle/>
        <a:p>
          <a:pPr algn="ctr"/>
          <a:endParaRPr lang="en-IE"/>
        </a:p>
      </dgm:t>
    </dgm:pt>
    <dgm:pt modelId="{35FDBDCC-DAED-4191-9836-E47C0BDC4FDE}">
      <dgm:prSet phldrT="[Text]"/>
      <dgm:spPr>
        <a:xfrm>
          <a:off x="1127991" y="2423270"/>
          <a:ext cx="710919" cy="710919"/>
        </a:xfrm>
        <a:gradFill rotWithShape="0">
          <a:gsLst>
            <a:gs pos="0">
              <a:srgbClr val="95CFF3"/>
            </a:gs>
            <a:gs pos="50000">
              <a:srgbClr val="95CFF3"/>
            </a:gs>
            <a:gs pos="100000">
              <a:srgbClr val="9FF39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n-IE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Manjor Sociology / Minor Political Science </a:t>
          </a:r>
        </a:p>
      </dgm:t>
    </dgm:pt>
    <dgm:pt modelId="{B7A10887-E2DA-407B-BDD3-831DE76C8B13}" type="parTrans" cxnId="{1AB5D199-99E8-4F28-8086-145337BA167E}">
      <dgm:prSet/>
      <dgm:spPr>
        <a:xfrm rot="9000000">
          <a:off x="1967637" y="2253437"/>
          <a:ext cx="516370" cy="193370"/>
        </a:xfrm>
        <a:gradFill rotWithShape="0">
          <a:gsLst>
            <a:gs pos="0">
              <a:sysClr val="window" lastClr="FFFFFF">
                <a:lumMod val="75000"/>
              </a:sysClr>
            </a:gs>
            <a:gs pos="50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algn="ctr"/>
          <a:endParaRPr lang="en-IE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B087DD81-4E78-43F3-8C9C-58AC86C64138}" type="sibTrans" cxnId="{1AB5D199-99E8-4F28-8086-145337BA167E}">
      <dgm:prSet/>
      <dgm:spPr/>
      <dgm:t>
        <a:bodyPr/>
        <a:lstStyle/>
        <a:p>
          <a:pPr algn="ctr"/>
          <a:endParaRPr lang="en-IE"/>
        </a:p>
      </dgm:t>
    </dgm:pt>
    <dgm:pt modelId="{8CC49B69-0C6B-48D5-B3A6-B910783C2CED}">
      <dgm:prSet phldrT="[Text]"/>
      <dgm:spPr>
        <a:xfrm>
          <a:off x="911742" y="1616215"/>
          <a:ext cx="710919" cy="710919"/>
        </a:xfrm>
        <a:gradFill rotWithShape="0">
          <a:gsLst>
            <a:gs pos="0">
              <a:srgbClr val="CCCCFF"/>
            </a:gs>
            <a:gs pos="50000">
              <a:srgbClr val="CCCCFF"/>
            </a:gs>
            <a:gs pos="90000">
              <a:srgbClr val="FFDD9C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n-IE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Major Philosophy/ Minor Economics</a:t>
          </a:r>
        </a:p>
      </dgm:t>
    </dgm:pt>
    <dgm:pt modelId="{783E7A5A-1223-4338-B2B7-22375D964FAB}" type="parTrans" cxnId="{6C19B0DB-DBC0-4F77-81FB-DE7AD232EA77}">
      <dgm:prSet/>
      <dgm:spPr>
        <a:xfrm rot="10800000">
          <a:off x="1866232" y="1874989"/>
          <a:ext cx="516370" cy="193370"/>
        </a:xfrm>
        <a:gradFill rotWithShape="0">
          <a:gsLst>
            <a:gs pos="0">
              <a:sysClr val="window" lastClr="FFFFFF">
                <a:lumMod val="75000"/>
              </a:sysClr>
            </a:gs>
            <a:gs pos="50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algn="ctr"/>
          <a:endParaRPr lang="en-IE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0DCE0D6A-C005-4CA5-899F-59DD2692A20D}" type="sibTrans" cxnId="{6C19B0DB-DBC0-4F77-81FB-DE7AD232EA77}">
      <dgm:prSet/>
      <dgm:spPr/>
      <dgm:t>
        <a:bodyPr/>
        <a:lstStyle/>
        <a:p>
          <a:pPr algn="ctr"/>
          <a:endParaRPr lang="en-IE"/>
        </a:p>
      </dgm:t>
    </dgm:pt>
    <dgm:pt modelId="{A17AA1B0-3049-40FE-9F8D-69D76F500792}">
      <dgm:prSet phldrT="[Text]"/>
      <dgm:spPr>
        <a:xfrm>
          <a:off x="1127991" y="809159"/>
          <a:ext cx="710919" cy="710919"/>
        </a:xfrm>
        <a:gradFill rotWithShape="0">
          <a:gsLst>
            <a:gs pos="0">
              <a:srgbClr val="CCCCFF"/>
            </a:gs>
            <a:gs pos="50000">
              <a:srgbClr val="CCCCFF"/>
            </a:gs>
            <a:gs pos="100000">
              <a:srgbClr val="9FF39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n-IE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Major Philosophy/ Minor Political Science</a:t>
          </a:r>
        </a:p>
      </dgm:t>
    </dgm:pt>
    <dgm:pt modelId="{D5C64BD2-7ED4-4634-8FF2-FF332B48FCAA}" type="parTrans" cxnId="{74BDE3AB-5753-4B42-A7FB-22CAA47728EB}">
      <dgm:prSet/>
      <dgm:spPr>
        <a:xfrm rot="12600000">
          <a:off x="1967637" y="1496542"/>
          <a:ext cx="516370" cy="193370"/>
        </a:xfrm>
        <a:gradFill rotWithShape="0">
          <a:gsLst>
            <a:gs pos="0">
              <a:sysClr val="window" lastClr="FFFFFF">
                <a:lumMod val="75000"/>
              </a:sysClr>
            </a:gs>
            <a:gs pos="50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algn="ctr"/>
          <a:endParaRPr lang="en-IE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59B22844-E384-4C81-BF21-01A92E2D35B1}" type="sibTrans" cxnId="{74BDE3AB-5753-4B42-A7FB-22CAA47728EB}">
      <dgm:prSet/>
      <dgm:spPr/>
      <dgm:t>
        <a:bodyPr/>
        <a:lstStyle/>
        <a:p>
          <a:pPr algn="ctr"/>
          <a:endParaRPr lang="en-IE"/>
        </a:p>
      </dgm:t>
    </dgm:pt>
    <dgm:pt modelId="{FF8AF64B-D637-47DF-9E4D-7FBA96B7D870}">
      <dgm:prSet phldrT="[Text]"/>
      <dgm:spPr>
        <a:xfrm>
          <a:off x="2525852" y="2104"/>
          <a:ext cx="710919" cy="710919"/>
        </a:xfr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6000">
              <a:srgbClr val="FFC00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99000">
              <a:srgbClr val="CCCCFF"/>
            </a:gs>
            <a:gs pos="88000">
              <a:srgbClr val="CCCCF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n-IE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Major Economics / Minor  Philosophy</a:t>
          </a:r>
        </a:p>
      </dgm:t>
    </dgm:pt>
    <dgm:pt modelId="{0EEAA06A-2E29-458C-9F80-E3698EE78E18}" type="sibTrans" cxnId="{C0821C09-0363-4D20-B674-00012C3D9AB2}">
      <dgm:prSet/>
      <dgm:spPr/>
      <dgm:t>
        <a:bodyPr/>
        <a:lstStyle/>
        <a:p>
          <a:pPr algn="ctr"/>
          <a:endParaRPr lang="en-IE"/>
        </a:p>
      </dgm:t>
    </dgm:pt>
    <dgm:pt modelId="{1B04F34B-891D-49C3-97B5-BEC682241FC6}" type="parTrans" cxnId="{C0821C09-0363-4D20-B674-00012C3D9AB2}">
      <dgm:prSet/>
      <dgm:spPr>
        <a:xfrm rot="16200000">
          <a:off x="2623127" y="1118094"/>
          <a:ext cx="516370" cy="193370"/>
        </a:xfrm>
        <a:gradFill rotWithShape="0">
          <a:gsLst>
            <a:gs pos="45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  <a:gs pos="100000">
              <a:srgbClr val="FFC00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algn="ctr"/>
          <a:endParaRPr lang="en-IE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5E7DDDB2-EC72-4210-91C5-0FF623E30EA0}">
      <dgm:prSet phldrT="[Text]"/>
      <dgm:spPr>
        <a:xfrm>
          <a:off x="3332908" y="218354"/>
          <a:ext cx="710919" cy="710919"/>
        </a:xfrm>
        <a:gradFill rotWithShape="0">
          <a:gsLst>
            <a:gs pos="64615">
              <a:srgbClr val="FFDD9C"/>
            </a:gs>
            <a:gs pos="87000">
              <a:srgbClr val="9FF390"/>
            </a:gs>
            <a:gs pos="100000">
              <a:srgbClr val="9FF390"/>
            </a:gs>
            <a:gs pos="49000">
              <a:srgbClr val="FFDD9C"/>
            </a:gs>
            <a:gs pos="0">
              <a:srgbClr val="FFDD9C"/>
            </a:gs>
            <a:gs pos="50000">
              <a:srgbClr val="FFDD9C"/>
            </a:gs>
            <a:gs pos="96447">
              <a:srgbClr val="9FF390"/>
            </a:gs>
            <a:gs pos="100000">
              <a:srgbClr val="9FF39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n-IE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Major Economics / Minor Political Science</a:t>
          </a:r>
        </a:p>
      </dgm:t>
    </dgm:pt>
    <dgm:pt modelId="{B7E75E81-D9FD-43B4-A0DE-0600B420F97D}" type="parTrans" cxnId="{4E71C354-7287-4421-8FF2-4F825222F150}">
      <dgm:prSet/>
      <dgm:spPr>
        <a:xfrm rot="18000000">
          <a:off x="3001575" y="1219499"/>
          <a:ext cx="516370" cy="193370"/>
        </a:xfrm>
        <a:gradFill rotWithShape="0">
          <a:gsLst>
            <a:gs pos="0">
              <a:sysClr val="window" lastClr="FFFFFF">
                <a:lumMod val="75000"/>
              </a:sysClr>
            </a:gs>
            <a:gs pos="50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algn="ctr"/>
          <a:endParaRPr lang="en-IE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164A119C-805D-4EA5-B429-C3D66C92F215}" type="sibTrans" cxnId="{4E71C354-7287-4421-8FF2-4F825222F150}">
      <dgm:prSet/>
      <dgm:spPr/>
      <dgm:t>
        <a:bodyPr/>
        <a:lstStyle/>
        <a:p>
          <a:pPr algn="ctr"/>
          <a:endParaRPr lang="en-IE"/>
        </a:p>
      </dgm:t>
    </dgm:pt>
    <dgm:pt modelId="{70D9C838-63A4-4AAB-AF37-D595F8BAFFB0}">
      <dgm:prSet phldrT="[Text]"/>
      <dgm:spPr>
        <a:xfrm>
          <a:off x="1718797" y="3014076"/>
          <a:ext cx="710919" cy="710919"/>
        </a:xfrm>
        <a:gradFill rotWithShape="0">
          <a:gsLst>
            <a:gs pos="4000">
              <a:srgbClr val="95CFF3"/>
            </a:gs>
            <a:gs pos="77000">
              <a:srgbClr val="CCCCFF"/>
            </a:gs>
            <a:gs pos="61066">
              <a:srgbClr val="95CFF3"/>
            </a:gs>
            <a:gs pos="57000">
              <a:srgbClr val="95CFF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n-IE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Major Sociology / Minor Philosophy</a:t>
          </a:r>
        </a:p>
      </dgm:t>
    </dgm:pt>
    <dgm:pt modelId="{506A60CE-6727-4F8A-BAC0-73F8334A09D5}" type="parTrans" cxnId="{499AA153-26BA-41DA-BAC5-A342E4622878}">
      <dgm:prSet/>
      <dgm:spPr>
        <a:xfrm rot="7200000">
          <a:off x="2244679" y="2530480"/>
          <a:ext cx="516370" cy="193370"/>
        </a:xfrm>
        <a:gradFill rotWithShape="0">
          <a:gsLst>
            <a:gs pos="0">
              <a:sysClr val="window" lastClr="FFFFFF">
                <a:lumMod val="75000"/>
              </a:sysClr>
            </a:gs>
            <a:gs pos="50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algn="ctr"/>
          <a:endParaRPr lang="en-IE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548846B-E74C-4EF0-8695-E6D47351A126}" type="sibTrans" cxnId="{499AA153-26BA-41DA-BAC5-A342E4622878}">
      <dgm:prSet/>
      <dgm:spPr/>
      <dgm:t>
        <a:bodyPr/>
        <a:lstStyle/>
        <a:p>
          <a:pPr algn="ctr"/>
          <a:endParaRPr lang="en-IE"/>
        </a:p>
      </dgm:t>
    </dgm:pt>
    <dgm:pt modelId="{3729A7FE-A4AA-4045-8100-DE5459F09584}">
      <dgm:prSet/>
      <dgm:spPr>
        <a:xfrm>
          <a:off x="3923713" y="809159"/>
          <a:ext cx="710919" cy="710919"/>
        </a:xfrm>
        <a:gradFill rotWithShape="0">
          <a:gsLst>
            <a:gs pos="77893">
              <a:srgbClr val="95CFF3"/>
            </a:gs>
            <a:gs pos="61950">
              <a:srgbClr val="FFDD9C"/>
            </a:gs>
            <a:gs pos="48000">
              <a:srgbClr val="FFDD9C"/>
            </a:gs>
            <a:gs pos="100000">
              <a:srgbClr val="95CFF3"/>
            </a:gs>
            <a:gs pos="50000">
              <a:srgbClr val="FFDD9C"/>
            </a:gs>
            <a:gs pos="100000">
              <a:srgbClr val="FFC000">
                <a:hueOff val="1890126"/>
                <a:satOff val="-8721"/>
                <a:lumOff val="321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n-IE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Major Economics / Minor Sociology</a:t>
          </a:r>
        </a:p>
      </dgm:t>
    </dgm:pt>
    <dgm:pt modelId="{D037F80D-D94A-4448-8DF7-AA8092912264}" type="parTrans" cxnId="{53D4B9BD-CAE9-4A49-8A50-3C169D8F8910}">
      <dgm:prSet/>
      <dgm:spPr>
        <a:xfrm rot="19800000">
          <a:off x="3278617" y="1496542"/>
          <a:ext cx="516370" cy="193370"/>
        </a:xfrm>
        <a:gradFill rotWithShape="0">
          <a:gsLst>
            <a:gs pos="0">
              <a:sysClr val="window" lastClr="FFFFFF">
                <a:lumMod val="75000"/>
              </a:sysClr>
            </a:gs>
            <a:gs pos="50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algn="ctr"/>
          <a:endParaRPr lang="en-IE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A683341B-7A3D-48B2-8B2B-D7395166A9D5}" type="sibTrans" cxnId="{53D4B9BD-CAE9-4A49-8A50-3C169D8F8910}">
      <dgm:prSet/>
      <dgm:spPr/>
      <dgm:t>
        <a:bodyPr/>
        <a:lstStyle/>
        <a:p>
          <a:pPr algn="ctr"/>
          <a:endParaRPr lang="en-IE"/>
        </a:p>
      </dgm:t>
    </dgm:pt>
    <dgm:pt modelId="{E4FCD33E-85B4-4E50-9343-793EFA2EED84}">
      <dgm:prSet/>
      <dgm:spPr>
        <a:xfrm>
          <a:off x="4139963" y="1616215"/>
          <a:ext cx="710919" cy="710919"/>
        </a:xfrm>
        <a:gradFill rotWithShape="0">
          <a:gsLst>
            <a:gs pos="90256">
              <a:srgbClr val="FFDD9C"/>
            </a:gs>
            <a:gs pos="80000">
              <a:srgbClr val="FFDD9C"/>
            </a:gs>
            <a:gs pos="0">
              <a:srgbClr val="9FF390"/>
            </a:gs>
            <a:gs pos="50000">
              <a:srgbClr val="FFC000">
                <a:hueOff val="2835189"/>
                <a:satOff val="-13082"/>
                <a:lumOff val="481"/>
                <a:alphaOff val="0"/>
                <a:lumMod val="105000"/>
                <a:satMod val="103000"/>
                <a:tint val="73000"/>
              </a:srgbClr>
            </a:gs>
            <a:gs pos="100000">
              <a:srgbClr val="FFDD9C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n-IE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Major Political Science / Minor Economics</a:t>
          </a:r>
        </a:p>
      </dgm:t>
    </dgm:pt>
    <dgm:pt modelId="{C97CA42F-C52E-489B-ABA5-32568F450B6D}" type="parTrans" cxnId="{6CC95808-C384-4939-A8ED-7888C70863ED}">
      <dgm:prSet/>
      <dgm:spPr>
        <a:xfrm>
          <a:off x="3380022" y="1874989"/>
          <a:ext cx="516370" cy="193370"/>
        </a:xfrm>
        <a:gradFill rotWithShape="0">
          <a:gsLst>
            <a:gs pos="0">
              <a:sysClr val="window" lastClr="FFFFFF">
                <a:lumMod val="75000"/>
              </a:sysClr>
            </a:gs>
            <a:gs pos="50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algn="ctr"/>
          <a:endParaRPr lang="en-IE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B5C2AFB3-ED89-49CD-BC8E-E5E1F493C781}" type="sibTrans" cxnId="{6CC95808-C384-4939-A8ED-7888C70863ED}">
      <dgm:prSet/>
      <dgm:spPr/>
      <dgm:t>
        <a:bodyPr/>
        <a:lstStyle/>
        <a:p>
          <a:pPr algn="ctr"/>
          <a:endParaRPr lang="en-IE"/>
        </a:p>
      </dgm:t>
    </dgm:pt>
    <dgm:pt modelId="{8F8E8941-07C8-432D-8712-E1758196E460}">
      <dgm:prSet/>
      <dgm:spPr>
        <a:xfrm>
          <a:off x="3923713" y="2423270"/>
          <a:ext cx="710919" cy="710919"/>
        </a:xfrm>
        <a:gradFill rotWithShape="0">
          <a:gsLst>
            <a:gs pos="83000">
              <a:srgbClr val="CCCCFF"/>
            </a:gs>
            <a:gs pos="88480">
              <a:srgbClr val="CCCCFF"/>
            </a:gs>
            <a:gs pos="52000">
              <a:srgbClr val="9FF390"/>
            </a:gs>
            <a:gs pos="51000">
              <a:srgbClr val="9FF390"/>
            </a:gs>
            <a:gs pos="0">
              <a:srgbClr val="FFC000">
                <a:hueOff val="3780252"/>
                <a:satOff val="-17443"/>
                <a:lumOff val="642"/>
                <a:alphaOff val="0"/>
                <a:lumMod val="110000"/>
                <a:satMod val="105000"/>
                <a:tint val="67000"/>
              </a:srgbClr>
            </a:gs>
            <a:gs pos="2000">
              <a:srgbClr val="FFC000">
                <a:hueOff val="3780252"/>
                <a:satOff val="-17443"/>
                <a:lumOff val="642"/>
                <a:alphaOff val="0"/>
                <a:lumMod val="105000"/>
                <a:satMod val="103000"/>
                <a:tint val="73000"/>
              </a:srgbClr>
            </a:gs>
            <a:gs pos="100000">
              <a:srgbClr val="CCCCF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n-IE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Major Political Science / Minor Philosophy</a:t>
          </a:r>
        </a:p>
      </dgm:t>
    </dgm:pt>
    <dgm:pt modelId="{39FDA733-BDFB-4E5E-8FC3-27C97377391B}" type="parTrans" cxnId="{D2F53684-AC10-4080-B3D0-820DE0E2BEB6}">
      <dgm:prSet/>
      <dgm:spPr>
        <a:xfrm rot="1800000">
          <a:off x="3278617" y="2253437"/>
          <a:ext cx="516370" cy="193370"/>
        </a:xfrm>
        <a:gradFill rotWithShape="0">
          <a:gsLst>
            <a:gs pos="0">
              <a:sysClr val="window" lastClr="FFFFFF">
                <a:lumMod val="75000"/>
              </a:sysClr>
            </a:gs>
            <a:gs pos="50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algn="ctr"/>
          <a:endParaRPr lang="en-IE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3CA9554-6959-456B-ACA7-462AC15E29FF}" type="sibTrans" cxnId="{D2F53684-AC10-4080-B3D0-820DE0E2BEB6}">
      <dgm:prSet/>
      <dgm:spPr/>
      <dgm:t>
        <a:bodyPr/>
        <a:lstStyle/>
        <a:p>
          <a:pPr algn="ctr"/>
          <a:endParaRPr lang="en-IE"/>
        </a:p>
      </dgm:t>
    </dgm:pt>
    <dgm:pt modelId="{2C2BB03A-0C96-44C2-B4E0-7DEEDA16F370}">
      <dgm:prSet/>
      <dgm:spPr>
        <a:xfrm>
          <a:off x="3332908" y="3014076"/>
          <a:ext cx="710919" cy="710919"/>
        </a:xfrm>
        <a:gradFill rotWithShape="0">
          <a:gsLst>
            <a:gs pos="0">
              <a:srgbClr val="FFC000">
                <a:hueOff val="4725315"/>
                <a:satOff val="-21804"/>
                <a:lumOff val="802"/>
                <a:alphaOff val="0"/>
                <a:lumMod val="110000"/>
                <a:satMod val="105000"/>
                <a:tint val="67000"/>
              </a:srgbClr>
            </a:gs>
            <a:gs pos="85000">
              <a:srgbClr val="95CFF3"/>
            </a:gs>
            <a:gs pos="50000">
              <a:srgbClr val="FFC000">
                <a:hueOff val="4725315"/>
                <a:satOff val="-21804"/>
                <a:lumOff val="802"/>
                <a:alphaOff val="0"/>
                <a:lumMod val="105000"/>
                <a:satMod val="103000"/>
                <a:tint val="73000"/>
              </a:srgbClr>
            </a:gs>
            <a:gs pos="100000">
              <a:srgbClr val="95CFF3"/>
            </a:gs>
            <a:gs pos="100000">
              <a:srgbClr val="95CFF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n-IE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Major Political Science/ Minor Sociology</a:t>
          </a:r>
        </a:p>
      </dgm:t>
    </dgm:pt>
    <dgm:pt modelId="{6D75BFCA-16E3-4162-9328-6D0812442621}" type="parTrans" cxnId="{6EFFA85A-5486-4BC5-9CC3-0CF2F01C3381}">
      <dgm:prSet/>
      <dgm:spPr>
        <a:xfrm rot="3600000">
          <a:off x="3001575" y="2530480"/>
          <a:ext cx="516370" cy="193370"/>
        </a:xfrm>
        <a:gradFill rotWithShape="0">
          <a:gsLst>
            <a:gs pos="0">
              <a:sysClr val="window" lastClr="FFFFFF">
                <a:lumMod val="75000"/>
              </a:sysClr>
            </a:gs>
            <a:gs pos="50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algn="ctr"/>
          <a:endParaRPr lang="en-IE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76D7FB11-C59E-4A3B-B145-7CE82C585D95}" type="sibTrans" cxnId="{6EFFA85A-5486-4BC5-9CC3-0CF2F01C3381}">
      <dgm:prSet/>
      <dgm:spPr/>
      <dgm:t>
        <a:bodyPr/>
        <a:lstStyle/>
        <a:p>
          <a:pPr algn="ctr"/>
          <a:endParaRPr lang="en-IE"/>
        </a:p>
      </dgm:t>
    </dgm:pt>
    <dgm:pt modelId="{01883CDA-E89D-4FF4-AB9D-662BDBC5C517}">
      <dgm:prSet/>
      <dgm:spPr>
        <a:xfrm>
          <a:off x="2525852" y="3230325"/>
          <a:ext cx="710919" cy="710919"/>
        </a:xfrm>
        <a:gradFill rotWithShape="0">
          <a:gsLst>
            <a:gs pos="85839">
              <a:srgbClr val="FFDD9C"/>
            </a:gs>
            <a:gs pos="48000">
              <a:srgbClr val="95CFF3"/>
            </a:gs>
            <a:gs pos="38064">
              <a:srgbClr val="95CFF3"/>
            </a:gs>
            <a:gs pos="6000">
              <a:srgbClr val="95CFF3"/>
            </a:gs>
            <a:gs pos="21000">
              <a:srgbClr val="95CFF3"/>
            </a:gs>
            <a:gs pos="93805">
              <a:srgbClr val="FFDD9C"/>
            </a:gs>
            <a:gs pos="87000">
              <a:srgbClr val="FFDD9C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n-IE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Major Sociology/ Minor Economics</a:t>
          </a:r>
        </a:p>
      </dgm:t>
    </dgm:pt>
    <dgm:pt modelId="{2F5BA965-A765-4211-8B9A-1FCC27A2A506}" type="parTrans" cxnId="{619A48AA-5040-4965-B08F-56FCC490BED1}">
      <dgm:prSet/>
      <dgm:spPr>
        <a:xfrm rot="5400000">
          <a:off x="2623127" y="2631885"/>
          <a:ext cx="516370" cy="193370"/>
        </a:xfrm>
        <a:gradFill rotWithShape="0">
          <a:gsLst>
            <a:gs pos="0">
              <a:sysClr val="window" lastClr="FFFFFF">
                <a:lumMod val="75000"/>
              </a:sysClr>
            </a:gs>
            <a:gs pos="50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algn="ctr"/>
          <a:endParaRPr lang="en-IE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F3FA9701-21D2-41C5-985E-C6E769238C9E}" type="sibTrans" cxnId="{619A48AA-5040-4965-B08F-56FCC490BED1}">
      <dgm:prSet/>
      <dgm:spPr/>
      <dgm:t>
        <a:bodyPr/>
        <a:lstStyle/>
        <a:p>
          <a:pPr algn="ctr"/>
          <a:endParaRPr lang="en-IE"/>
        </a:p>
      </dgm:t>
    </dgm:pt>
    <dgm:pt modelId="{4D593904-C981-4F06-BA8C-923E45D13787}">
      <dgm:prSet/>
      <dgm:spPr>
        <a:xfrm>
          <a:off x="1718797" y="218354"/>
          <a:ext cx="710919" cy="710919"/>
        </a:xfrm>
        <a:gradFill rotWithShape="0">
          <a:gsLst>
            <a:gs pos="0">
              <a:srgbClr val="CCCCFF"/>
            </a:gs>
            <a:gs pos="50000">
              <a:srgbClr val="CCCCFF"/>
            </a:gs>
            <a:gs pos="100000">
              <a:srgbClr val="95CFF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n-IE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Major Philosophy/ Minor Sociology</a:t>
          </a:r>
        </a:p>
      </dgm:t>
    </dgm:pt>
    <dgm:pt modelId="{10BB4D10-F9A0-494B-80C5-E9D541CB90F2}" type="parTrans" cxnId="{B97F71EF-C3F9-4359-B64A-21472BA740DA}">
      <dgm:prSet/>
      <dgm:spPr>
        <a:xfrm rot="14400000">
          <a:off x="2244679" y="1219499"/>
          <a:ext cx="516370" cy="193370"/>
        </a:xfrm>
        <a:gradFill rotWithShape="0">
          <a:gsLst>
            <a:gs pos="0">
              <a:sysClr val="window" lastClr="FFFFFF">
                <a:lumMod val="75000"/>
              </a:sysClr>
            </a:gs>
            <a:gs pos="50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algn="ctr"/>
          <a:endParaRPr lang="en-IE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E4B5DE2F-8C6B-4BF5-99E1-6A7BE2327D60}" type="sibTrans" cxnId="{B97F71EF-C3F9-4359-B64A-21472BA740DA}">
      <dgm:prSet/>
      <dgm:spPr/>
      <dgm:t>
        <a:bodyPr/>
        <a:lstStyle/>
        <a:p>
          <a:pPr algn="ctr"/>
          <a:endParaRPr lang="en-IE"/>
        </a:p>
      </dgm:t>
    </dgm:pt>
    <dgm:pt modelId="{5EDF2C31-E59F-4445-88EA-3F4DF937F276}">
      <dgm:prSet/>
      <dgm:spPr>
        <a:xfrm>
          <a:off x="2525852" y="2104"/>
          <a:ext cx="710919" cy="710919"/>
        </a:xfr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6000">
              <a:srgbClr val="FFC00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99000">
              <a:srgbClr val="CCCCFF"/>
            </a:gs>
            <a:gs pos="88000">
              <a:srgbClr val="CCCCF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endParaRPr lang="en-IE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gm:t>
    </dgm:pt>
    <dgm:pt modelId="{4562408F-4C62-4DC0-B45F-1CFEF66CED7F}" type="parTrans" cxnId="{3DBB7EC3-8B29-4EA3-B58F-8D7EF60E40C2}">
      <dgm:prSet/>
      <dgm:spPr/>
      <dgm:t>
        <a:bodyPr/>
        <a:lstStyle/>
        <a:p>
          <a:pPr algn="ctr"/>
          <a:endParaRPr lang="en-IE"/>
        </a:p>
      </dgm:t>
    </dgm:pt>
    <dgm:pt modelId="{DFA5821B-1617-4C46-B2BC-3181496BFEAE}" type="sibTrans" cxnId="{3DBB7EC3-8B29-4EA3-B58F-8D7EF60E40C2}">
      <dgm:prSet/>
      <dgm:spPr/>
      <dgm:t>
        <a:bodyPr/>
        <a:lstStyle/>
        <a:p>
          <a:pPr algn="ctr"/>
          <a:endParaRPr lang="en-IE"/>
        </a:p>
      </dgm:t>
    </dgm:pt>
    <dgm:pt modelId="{A9C3A3C9-E171-427F-A9F2-FB5AC16AC8FA}" type="pres">
      <dgm:prSet presAssocID="{76058778-84CC-4431-9216-0543C01828A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C7BF00-32EC-4614-8512-798646D0A4EE}" type="pres">
      <dgm:prSet presAssocID="{DBBC669A-FD17-4B95-B7D8-C32C9FAE134A}" presName="centerShape" presStyleLbl="node0" presStyleIdx="0" presStyleCnt="1"/>
      <dgm:spPr>
        <a:prstGeom prst="ellipse">
          <a:avLst/>
        </a:prstGeom>
      </dgm:spPr>
    </dgm:pt>
    <dgm:pt modelId="{F2347155-CE07-45D9-8A63-7271C0BE8442}" type="pres">
      <dgm:prSet presAssocID="{1B04F34B-891D-49C3-97B5-BEC682241FC6}" presName="parTrans" presStyleLbl="sibTrans2D1" presStyleIdx="0" presStyleCnt="12"/>
      <dgm:spPr>
        <a:prstGeom prst="rightArrow">
          <a:avLst>
            <a:gd name="adj1" fmla="val 60000"/>
            <a:gd name="adj2" fmla="val 50000"/>
          </a:avLst>
        </a:prstGeom>
      </dgm:spPr>
    </dgm:pt>
    <dgm:pt modelId="{F9588394-CE8A-4EF6-8E60-9B34B891BE92}" type="pres">
      <dgm:prSet presAssocID="{1B04F34B-891D-49C3-97B5-BEC682241FC6}" presName="connectorText" presStyleLbl="sibTrans2D1" presStyleIdx="0" presStyleCnt="12"/>
      <dgm:spPr/>
    </dgm:pt>
    <dgm:pt modelId="{F3D3763D-CB81-4487-BCF4-212FE14902D9}" type="pres">
      <dgm:prSet presAssocID="{FF8AF64B-D637-47DF-9E4D-7FBA96B7D870}" presName="node" presStyleLbl="node1" presStyleIdx="0" presStyleCnt="12">
        <dgm:presLayoutVars>
          <dgm:bulletEnabled val="1"/>
        </dgm:presLayoutVars>
      </dgm:prSet>
      <dgm:spPr>
        <a:prstGeom prst="ellipse">
          <a:avLst/>
        </a:prstGeom>
      </dgm:spPr>
    </dgm:pt>
    <dgm:pt modelId="{B3B01B35-26B4-4129-8EC6-FEE996401EF4}" type="pres">
      <dgm:prSet presAssocID="{B7E75E81-D9FD-43B4-A0DE-0600B420F97D}" presName="parTrans" presStyleLbl="sibTrans2D1" presStyleIdx="1" presStyleCnt="12"/>
      <dgm:spPr>
        <a:prstGeom prst="rightArrow">
          <a:avLst>
            <a:gd name="adj1" fmla="val 60000"/>
            <a:gd name="adj2" fmla="val 50000"/>
          </a:avLst>
        </a:prstGeom>
      </dgm:spPr>
    </dgm:pt>
    <dgm:pt modelId="{5BB7EAB8-8640-4FDB-86EF-47553D14D105}" type="pres">
      <dgm:prSet presAssocID="{B7E75E81-D9FD-43B4-A0DE-0600B420F97D}" presName="connectorText" presStyleLbl="sibTrans2D1" presStyleIdx="1" presStyleCnt="12"/>
      <dgm:spPr/>
    </dgm:pt>
    <dgm:pt modelId="{A2787F89-9164-4045-BDB5-33DBB91BC219}" type="pres">
      <dgm:prSet presAssocID="{5E7DDDB2-EC72-4210-91C5-0FF623E30EA0}" presName="node" presStyleLbl="node1" presStyleIdx="1" presStyleCnt="12">
        <dgm:presLayoutVars>
          <dgm:bulletEnabled val="1"/>
        </dgm:presLayoutVars>
      </dgm:prSet>
      <dgm:spPr>
        <a:prstGeom prst="ellipse">
          <a:avLst/>
        </a:prstGeom>
      </dgm:spPr>
    </dgm:pt>
    <dgm:pt modelId="{2622E4A2-C984-4F21-8CAA-7612701EDAA4}" type="pres">
      <dgm:prSet presAssocID="{D037F80D-D94A-4448-8DF7-AA8092912264}" presName="parTrans" presStyleLbl="sibTrans2D1" presStyleIdx="2" presStyleCnt="12"/>
      <dgm:spPr>
        <a:prstGeom prst="rightArrow">
          <a:avLst>
            <a:gd name="adj1" fmla="val 60000"/>
            <a:gd name="adj2" fmla="val 50000"/>
          </a:avLst>
        </a:prstGeom>
      </dgm:spPr>
    </dgm:pt>
    <dgm:pt modelId="{A618E070-C1D0-4C7B-9912-D15A632E3488}" type="pres">
      <dgm:prSet presAssocID="{D037F80D-D94A-4448-8DF7-AA8092912264}" presName="connectorText" presStyleLbl="sibTrans2D1" presStyleIdx="2" presStyleCnt="12"/>
      <dgm:spPr/>
    </dgm:pt>
    <dgm:pt modelId="{79A79B1C-C700-4674-84C2-E9325A6CEC5B}" type="pres">
      <dgm:prSet presAssocID="{3729A7FE-A4AA-4045-8100-DE5459F09584}" presName="node" presStyleLbl="node1" presStyleIdx="2" presStyleCnt="12">
        <dgm:presLayoutVars>
          <dgm:bulletEnabled val="1"/>
        </dgm:presLayoutVars>
      </dgm:prSet>
      <dgm:spPr>
        <a:prstGeom prst="ellipse">
          <a:avLst/>
        </a:prstGeom>
      </dgm:spPr>
    </dgm:pt>
    <dgm:pt modelId="{70764F3C-48BA-4A4B-A5C5-C9859983DC00}" type="pres">
      <dgm:prSet presAssocID="{C97CA42F-C52E-489B-ABA5-32568F450B6D}" presName="parTrans" presStyleLbl="sibTrans2D1" presStyleIdx="3" presStyleCnt="12"/>
      <dgm:spPr>
        <a:prstGeom prst="rightArrow">
          <a:avLst>
            <a:gd name="adj1" fmla="val 60000"/>
            <a:gd name="adj2" fmla="val 50000"/>
          </a:avLst>
        </a:prstGeom>
      </dgm:spPr>
    </dgm:pt>
    <dgm:pt modelId="{26FA4836-9831-41A9-ACA7-9A312D69227B}" type="pres">
      <dgm:prSet presAssocID="{C97CA42F-C52E-489B-ABA5-32568F450B6D}" presName="connectorText" presStyleLbl="sibTrans2D1" presStyleIdx="3" presStyleCnt="12"/>
      <dgm:spPr/>
    </dgm:pt>
    <dgm:pt modelId="{C3262928-B1F9-430F-80E0-B4F5D1AB9262}" type="pres">
      <dgm:prSet presAssocID="{E4FCD33E-85B4-4E50-9343-793EFA2EED84}" presName="node" presStyleLbl="node1" presStyleIdx="3" presStyleCnt="12">
        <dgm:presLayoutVars>
          <dgm:bulletEnabled val="1"/>
        </dgm:presLayoutVars>
      </dgm:prSet>
      <dgm:spPr>
        <a:prstGeom prst="ellipse">
          <a:avLst/>
        </a:prstGeom>
      </dgm:spPr>
    </dgm:pt>
    <dgm:pt modelId="{621A1DE2-25D6-4D7F-AAEE-AE842ABF9AB1}" type="pres">
      <dgm:prSet presAssocID="{39FDA733-BDFB-4E5E-8FC3-27C97377391B}" presName="parTrans" presStyleLbl="sibTrans2D1" presStyleIdx="4" presStyleCnt="12"/>
      <dgm:spPr>
        <a:prstGeom prst="rightArrow">
          <a:avLst>
            <a:gd name="adj1" fmla="val 60000"/>
            <a:gd name="adj2" fmla="val 50000"/>
          </a:avLst>
        </a:prstGeom>
      </dgm:spPr>
    </dgm:pt>
    <dgm:pt modelId="{B222A24D-48E4-44E2-BD2B-CAA94131634E}" type="pres">
      <dgm:prSet presAssocID="{39FDA733-BDFB-4E5E-8FC3-27C97377391B}" presName="connectorText" presStyleLbl="sibTrans2D1" presStyleIdx="4" presStyleCnt="12"/>
      <dgm:spPr/>
    </dgm:pt>
    <dgm:pt modelId="{C5AFA4CD-F282-4E78-BC1E-17EB86B52109}" type="pres">
      <dgm:prSet presAssocID="{8F8E8941-07C8-432D-8712-E1758196E460}" presName="node" presStyleLbl="node1" presStyleIdx="4" presStyleCnt="12">
        <dgm:presLayoutVars>
          <dgm:bulletEnabled val="1"/>
        </dgm:presLayoutVars>
      </dgm:prSet>
      <dgm:spPr>
        <a:prstGeom prst="ellipse">
          <a:avLst/>
        </a:prstGeom>
      </dgm:spPr>
    </dgm:pt>
    <dgm:pt modelId="{3C0B4275-445E-47C1-B22E-F1B8DD5645C8}" type="pres">
      <dgm:prSet presAssocID="{6D75BFCA-16E3-4162-9328-6D0812442621}" presName="parTrans" presStyleLbl="sibTrans2D1" presStyleIdx="5" presStyleCnt="12"/>
      <dgm:spPr>
        <a:prstGeom prst="rightArrow">
          <a:avLst>
            <a:gd name="adj1" fmla="val 60000"/>
            <a:gd name="adj2" fmla="val 50000"/>
          </a:avLst>
        </a:prstGeom>
      </dgm:spPr>
    </dgm:pt>
    <dgm:pt modelId="{53CE9D21-C387-498D-8641-AC001279EE67}" type="pres">
      <dgm:prSet presAssocID="{6D75BFCA-16E3-4162-9328-6D0812442621}" presName="connectorText" presStyleLbl="sibTrans2D1" presStyleIdx="5" presStyleCnt="12"/>
      <dgm:spPr/>
    </dgm:pt>
    <dgm:pt modelId="{56B3D000-09A4-40C0-8A63-A4CD1011B22C}" type="pres">
      <dgm:prSet presAssocID="{2C2BB03A-0C96-44C2-B4E0-7DEEDA16F370}" presName="node" presStyleLbl="node1" presStyleIdx="5" presStyleCnt="12">
        <dgm:presLayoutVars>
          <dgm:bulletEnabled val="1"/>
        </dgm:presLayoutVars>
      </dgm:prSet>
      <dgm:spPr>
        <a:prstGeom prst="ellipse">
          <a:avLst/>
        </a:prstGeom>
      </dgm:spPr>
    </dgm:pt>
    <dgm:pt modelId="{C3563FDD-829B-411E-99AE-022047E85375}" type="pres">
      <dgm:prSet presAssocID="{2F5BA965-A765-4211-8B9A-1FCC27A2A506}" presName="parTrans" presStyleLbl="sibTrans2D1" presStyleIdx="6" presStyleCnt="12"/>
      <dgm:spPr>
        <a:prstGeom prst="rightArrow">
          <a:avLst>
            <a:gd name="adj1" fmla="val 60000"/>
            <a:gd name="adj2" fmla="val 50000"/>
          </a:avLst>
        </a:prstGeom>
      </dgm:spPr>
    </dgm:pt>
    <dgm:pt modelId="{F40642CB-5A50-4978-853C-FA6D79F0705A}" type="pres">
      <dgm:prSet presAssocID="{2F5BA965-A765-4211-8B9A-1FCC27A2A506}" presName="connectorText" presStyleLbl="sibTrans2D1" presStyleIdx="6" presStyleCnt="12"/>
      <dgm:spPr/>
    </dgm:pt>
    <dgm:pt modelId="{3FEF3A83-1D54-4F52-8CB4-30F166F2C2E8}" type="pres">
      <dgm:prSet presAssocID="{01883CDA-E89D-4FF4-AB9D-662BDBC5C517}" presName="node" presStyleLbl="node1" presStyleIdx="6" presStyleCnt="12">
        <dgm:presLayoutVars>
          <dgm:bulletEnabled val="1"/>
        </dgm:presLayoutVars>
      </dgm:prSet>
      <dgm:spPr>
        <a:prstGeom prst="ellipse">
          <a:avLst/>
        </a:prstGeom>
      </dgm:spPr>
    </dgm:pt>
    <dgm:pt modelId="{4F7A5765-A610-44E2-B0C5-F86AB008253C}" type="pres">
      <dgm:prSet presAssocID="{506A60CE-6727-4F8A-BAC0-73F8334A09D5}" presName="parTrans" presStyleLbl="sibTrans2D1" presStyleIdx="7" presStyleCnt="12"/>
      <dgm:spPr>
        <a:prstGeom prst="rightArrow">
          <a:avLst>
            <a:gd name="adj1" fmla="val 60000"/>
            <a:gd name="adj2" fmla="val 50000"/>
          </a:avLst>
        </a:prstGeom>
      </dgm:spPr>
    </dgm:pt>
    <dgm:pt modelId="{5A25335F-4F9B-4AC8-B5C4-32F2C06D499C}" type="pres">
      <dgm:prSet presAssocID="{506A60CE-6727-4F8A-BAC0-73F8334A09D5}" presName="connectorText" presStyleLbl="sibTrans2D1" presStyleIdx="7" presStyleCnt="12"/>
      <dgm:spPr/>
    </dgm:pt>
    <dgm:pt modelId="{425013E1-1DAF-441F-A81F-39E3F3F602FE}" type="pres">
      <dgm:prSet presAssocID="{70D9C838-63A4-4AAB-AF37-D595F8BAFFB0}" presName="node" presStyleLbl="node1" presStyleIdx="7" presStyleCnt="12">
        <dgm:presLayoutVars>
          <dgm:bulletEnabled val="1"/>
        </dgm:presLayoutVars>
      </dgm:prSet>
      <dgm:spPr>
        <a:prstGeom prst="ellipse">
          <a:avLst/>
        </a:prstGeom>
      </dgm:spPr>
    </dgm:pt>
    <dgm:pt modelId="{246E898F-D3C1-48D7-8E8B-999157851932}" type="pres">
      <dgm:prSet presAssocID="{B7A10887-E2DA-407B-BDD3-831DE76C8B13}" presName="parTrans" presStyleLbl="sibTrans2D1" presStyleIdx="8" presStyleCnt="12"/>
      <dgm:spPr>
        <a:prstGeom prst="rightArrow">
          <a:avLst>
            <a:gd name="adj1" fmla="val 60000"/>
            <a:gd name="adj2" fmla="val 50000"/>
          </a:avLst>
        </a:prstGeom>
      </dgm:spPr>
    </dgm:pt>
    <dgm:pt modelId="{BC8A5234-0D14-4589-87C7-665F0C7CAC83}" type="pres">
      <dgm:prSet presAssocID="{B7A10887-E2DA-407B-BDD3-831DE76C8B13}" presName="connectorText" presStyleLbl="sibTrans2D1" presStyleIdx="8" presStyleCnt="12"/>
      <dgm:spPr/>
    </dgm:pt>
    <dgm:pt modelId="{A5F0ED06-C563-4265-A521-584D2C168941}" type="pres">
      <dgm:prSet presAssocID="{35FDBDCC-DAED-4191-9836-E47C0BDC4FDE}" presName="node" presStyleLbl="node1" presStyleIdx="8" presStyleCnt="12">
        <dgm:presLayoutVars>
          <dgm:bulletEnabled val="1"/>
        </dgm:presLayoutVars>
      </dgm:prSet>
      <dgm:spPr>
        <a:prstGeom prst="ellipse">
          <a:avLst/>
        </a:prstGeom>
      </dgm:spPr>
    </dgm:pt>
    <dgm:pt modelId="{74C6D8EB-3B2E-415D-B932-02FD0A9B4308}" type="pres">
      <dgm:prSet presAssocID="{783E7A5A-1223-4338-B2B7-22375D964FAB}" presName="parTrans" presStyleLbl="sibTrans2D1" presStyleIdx="9" presStyleCnt="12"/>
      <dgm:spPr>
        <a:prstGeom prst="rightArrow">
          <a:avLst>
            <a:gd name="adj1" fmla="val 60000"/>
            <a:gd name="adj2" fmla="val 50000"/>
          </a:avLst>
        </a:prstGeom>
      </dgm:spPr>
    </dgm:pt>
    <dgm:pt modelId="{F9AB11FA-2271-4C39-B2D2-4DDABC98C3AC}" type="pres">
      <dgm:prSet presAssocID="{783E7A5A-1223-4338-B2B7-22375D964FAB}" presName="connectorText" presStyleLbl="sibTrans2D1" presStyleIdx="9" presStyleCnt="12"/>
      <dgm:spPr/>
    </dgm:pt>
    <dgm:pt modelId="{EE0027E1-8384-4235-B781-24B867B4E4BE}" type="pres">
      <dgm:prSet presAssocID="{8CC49B69-0C6B-48D5-B3A6-B910783C2CED}" presName="node" presStyleLbl="node1" presStyleIdx="9" presStyleCnt="12">
        <dgm:presLayoutVars>
          <dgm:bulletEnabled val="1"/>
        </dgm:presLayoutVars>
      </dgm:prSet>
      <dgm:spPr>
        <a:prstGeom prst="ellipse">
          <a:avLst/>
        </a:prstGeom>
      </dgm:spPr>
    </dgm:pt>
    <dgm:pt modelId="{E7197900-ED3A-483B-8FD8-921B55215048}" type="pres">
      <dgm:prSet presAssocID="{D5C64BD2-7ED4-4634-8FF2-FF332B48FCAA}" presName="parTrans" presStyleLbl="sibTrans2D1" presStyleIdx="10" presStyleCnt="12"/>
      <dgm:spPr>
        <a:prstGeom prst="rightArrow">
          <a:avLst>
            <a:gd name="adj1" fmla="val 60000"/>
            <a:gd name="adj2" fmla="val 50000"/>
          </a:avLst>
        </a:prstGeom>
      </dgm:spPr>
    </dgm:pt>
    <dgm:pt modelId="{7614CC33-A244-4E2F-BEAD-487F98BD81AC}" type="pres">
      <dgm:prSet presAssocID="{D5C64BD2-7ED4-4634-8FF2-FF332B48FCAA}" presName="connectorText" presStyleLbl="sibTrans2D1" presStyleIdx="10" presStyleCnt="12"/>
      <dgm:spPr/>
    </dgm:pt>
    <dgm:pt modelId="{FC10865B-4234-4BEA-A266-CE963C1FF202}" type="pres">
      <dgm:prSet presAssocID="{A17AA1B0-3049-40FE-9F8D-69D76F500792}" presName="node" presStyleLbl="node1" presStyleIdx="10" presStyleCnt="12">
        <dgm:presLayoutVars>
          <dgm:bulletEnabled val="1"/>
        </dgm:presLayoutVars>
      </dgm:prSet>
      <dgm:spPr>
        <a:prstGeom prst="ellipse">
          <a:avLst/>
        </a:prstGeom>
      </dgm:spPr>
    </dgm:pt>
    <dgm:pt modelId="{F088A258-9F76-4EAD-984D-0835F41C8168}" type="pres">
      <dgm:prSet presAssocID="{10BB4D10-F9A0-494B-80C5-E9D541CB90F2}" presName="parTrans" presStyleLbl="sibTrans2D1" presStyleIdx="11" presStyleCnt="12"/>
      <dgm:spPr>
        <a:prstGeom prst="rightArrow">
          <a:avLst>
            <a:gd name="adj1" fmla="val 60000"/>
            <a:gd name="adj2" fmla="val 50000"/>
          </a:avLst>
        </a:prstGeom>
      </dgm:spPr>
    </dgm:pt>
    <dgm:pt modelId="{AB472063-10F2-4C6E-A928-1330EACC9A12}" type="pres">
      <dgm:prSet presAssocID="{10BB4D10-F9A0-494B-80C5-E9D541CB90F2}" presName="connectorText" presStyleLbl="sibTrans2D1" presStyleIdx="11" presStyleCnt="12"/>
      <dgm:spPr/>
    </dgm:pt>
    <dgm:pt modelId="{26D04D0B-5269-4A11-89C0-52F1A1FD0296}" type="pres">
      <dgm:prSet presAssocID="{4D593904-C981-4F06-BA8C-923E45D13787}" presName="node" presStyleLbl="node1" presStyleIdx="11" presStyleCnt="12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437E2E01-A33F-40E9-8D11-3157BBD27533}" type="presOf" srcId="{B7A10887-E2DA-407B-BDD3-831DE76C8B13}" destId="{246E898F-D3C1-48D7-8E8B-999157851932}" srcOrd="0" destOrd="0" presId="urn:microsoft.com/office/officeart/2005/8/layout/radial5"/>
    <dgm:cxn modelId="{319F4B06-6BE0-4B50-95D2-CA6BB199AC98}" type="presOf" srcId="{6D75BFCA-16E3-4162-9328-6D0812442621}" destId="{53CE9D21-C387-498D-8641-AC001279EE67}" srcOrd="1" destOrd="0" presId="urn:microsoft.com/office/officeart/2005/8/layout/radial5"/>
    <dgm:cxn modelId="{86B8BD07-8E43-4B95-BFAF-0D408EFB9453}" type="presOf" srcId="{5EDF2C31-E59F-4445-88EA-3F4DF937F276}" destId="{F3D3763D-CB81-4487-BCF4-212FE14902D9}" srcOrd="0" destOrd="1" presId="urn:microsoft.com/office/officeart/2005/8/layout/radial5"/>
    <dgm:cxn modelId="{6CC95808-C384-4939-A8ED-7888C70863ED}" srcId="{DBBC669A-FD17-4B95-B7D8-C32C9FAE134A}" destId="{E4FCD33E-85B4-4E50-9343-793EFA2EED84}" srcOrd="3" destOrd="0" parTransId="{C97CA42F-C52E-489B-ABA5-32568F450B6D}" sibTransId="{B5C2AFB3-ED89-49CD-BC8E-E5E1F493C781}"/>
    <dgm:cxn modelId="{C0821C09-0363-4D20-B674-00012C3D9AB2}" srcId="{DBBC669A-FD17-4B95-B7D8-C32C9FAE134A}" destId="{FF8AF64B-D637-47DF-9E4D-7FBA96B7D870}" srcOrd="0" destOrd="0" parTransId="{1B04F34B-891D-49C3-97B5-BEC682241FC6}" sibTransId="{0EEAA06A-2E29-458C-9F80-E3698EE78E18}"/>
    <dgm:cxn modelId="{9AA6950A-CD0E-47F3-892D-A705B5CDF563}" type="presOf" srcId="{1B04F34B-891D-49C3-97B5-BEC682241FC6}" destId="{F2347155-CE07-45D9-8A63-7271C0BE8442}" srcOrd="0" destOrd="0" presId="urn:microsoft.com/office/officeart/2005/8/layout/radial5"/>
    <dgm:cxn modelId="{EA638012-3C18-49C9-9F91-BA1C6921BC67}" type="presOf" srcId="{39FDA733-BDFB-4E5E-8FC3-27C97377391B}" destId="{B222A24D-48E4-44E2-BD2B-CAA94131634E}" srcOrd="1" destOrd="0" presId="urn:microsoft.com/office/officeart/2005/8/layout/radial5"/>
    <dgm:cxn modelId="{93EB3B1E-6AB4-489E-A943-513CA0EA4B59}" type="presOf" srcId="{DBBC669A-FD17-4B95-B7D8-C32C9FAE134A}" destId="{D2C7BF00-32EC-4614-8512-798646D0A4EE}" srcOrd="0" destOrd="0" presId="urn:microsoft.com/office/officeart/2005/8/layout/radial5"/>
    <dgm:cxn modelId="{6A460A2E-3E42-441D-9348-A1D593BEB3D5}" type="presOf" srcId="{76058778-84CC-4431-9216-0543C01828A0}" destId="{A9C3A3C9-E171-427F-A9F2-FB5AC16AC8FA}" srcOrd="0" destOrd="0" presId="urn:microsoft.com/office/officeart/2005/8/layout/radial5"/>
    <dgm:cxn modelId="{7644F33A-A96F-4E50-AD8C-B1BF2BE6223E}" type="presOf" srcId="{D5C64BD2-7ED4-4634-8FF2-FF332B48FCAA}" destId="{E7197900-ED3A-483B-8FD8-921B55215048}" srcOrd="0" destOrd="0" presId="urn:microsoft.com/office/officeart/2005/8/layout/radial5"/>
    <dgm:cxn modelId="{B403B163-EAF9-41EB-A079-A51AAAEE8808}" type="presOf" srcId="{783E7A5A-1223-4338-B2B7-22375D964FAB}" destId="{74C6D8EB-3B2E-415D-B932-02FD0A9B4308}" srcOrd="0" destOrd="0" presId="urn:microsoft.com/office/officeart/2005/8/layout/radial5"/>
    <dgm:cxn modelId="{1666B766-FC38-4DC1-9D16-23B96946574D}" type="presOf" srcId="{3729A7FE-A4AA-4045-8100-DE5459F09584}" destId="{79A79B1C-C700-4674-84C2-E9325A6CEC5B}" srcOrd="0" destOrd="0" presId="urn:microsoft.com/office/officeart/2005/8/layout/radial5"/>
    <dgm:cxn modelId="{FA68164A-421A-49B7-9655-2053719D6AF3}" type="presOf" srcId="{B7E75E81-D9FD-43B4-A0DE-0600B420F97D}" destId="{B3B01B35-26B4-4129-8EC6-FEE996401EF4}" srcOrd="0" destOrd="0" presId="urn:microsoft.com/office/officeart/2005/8/layout/radial5"/>
    <dgm:cxn modelId="{499AA153-26BA-41DA-BAC5-A342E4622878}" srcId="{DBBC669A-FD17-4B95-B7D8-C32C9FAE134A}" destId="{70D9C838-63A4-4AAB-AF37-D595F8BAFFB0}" srcOrd="7" destOrd="0" parTransId="{506A60CE-6727-4F8A-BAC0-73F8334A09D5}" sibTransId="{F548846B-E74C-4EF0-8695-E6D47351A126}"/>
    <dgm:cxn modelId="{4E71C354-7287-4421-8FF2-4F825222F150}" srcId="{DBBC669A-FD17-4B95-B7D8-C32C9FAE134A}" destId="{5E7DDDB2-EC72-4210-91C5-0FF623E30EA0}" srcOrd="1" destOrd="0" parTransId="{B7E75E81-D9FD-43B4-A0DE-0600B420F97D}" sibTransId="{164A119C-805D-4EA5-B429-C3D66C92F215}"/>
    <dgm:cxn modelId="{6EFFA85A-5486-4BC5-9CC3-0CF2F01C3381}" srcId="{DBBC669A-FD17-4B95-B7D8-C32C9FAE134A}" destId="{2C2BB03A-0C96-44C2-B4E0-7DEEDA16F370}" srcOrd="5" destOrd="0" parTransId="{6D75BFCA-16E3-4162-9328-6D0812442621}" sibTransId="{76D7FB11-C59E-4A3B-B145-7CE82C585D95}"/>
    <dgm:cxn modelId="{C9C38E7D-CF7C-4917-B254-AD52C1F600FA}" type="presOf" srcId="{39FDA733-BDFB-4E5E-8FC3-27C97377391B}" destId="{621A1DE2-25D6-4D7F-AAEE-AE842ABF9AB1}" srcOrd="0" destOrd="0" presId="urn:microsoft.com/office/officeart/2005/8/layout/radial5"/>
    <dgm:cxn modelId="{D2F53684-AC10-4080-B3D0-820DE0E2BEB6}" srcId="{DBBC669A-FD17-4B95-B7D8-C32C9FAE134A}" destId="{8F8E8941-07C8-432D-8712-E1758196E460}" srcOrd="4" destOrd="0" parTransId="{39FDA733-BDFB-4E5E-8FC3-27C97377391B}" sibTransId="{73CA9554-6959-456B-ACA7-462AC15E29FF}"/>
    <dgm:cxn modelId="{B2CC3588-718C-4BA2-BBD6-A464CA55B642}" type="presOf" srcId="{2F5BA965-A765-4211-8B9A-1FCC27A2A506}" destId="{C3563FDD-829B-411E-99AE-022047E85375}" srcOrd="0" destOrd="0" presId="urn:microsoft.com/office/officeart/2005/8/layout/radial5"/>
    <dgm:cxn modelId="{7CE26988-5338-4D29-94FF-08A666287243}" type="presOf" srcId="{10BB4D10-F9A0-494B-80C5-E9D541CB90F2}" destId="{F088A258-9F76-4EAD-984D-0835F41C8168}" srcOrd="0" destOrd="0" presId="urn:microsoft.com/office/officeart/2005/8/layout/radial5"/>
    <dgm:cxn modelId="{E5AE2A8A-EBCE-442D-9403-D752C807ACC5}" type="presOf" srcId="{2F5BA965-A765-4211-8B9A-1FCC27A2A506}" destId="{F40642CB-5A50-4978-853C-FA6D79F0705A}" srcOrd="1" destOrd="0" presId="urn:microsoft.com/office/officeart/2005/8/layout/radial5"/>
    <dgm:cxn modelId="{5FAC1794-6C27-4537-9BC6-E069AF763CEA}" type="presOf" srcId="{35FDBDCC-DAED-4191-9836-E47C0BDC4FDE}" destId="{A5F0ED06-C563-4265-A521-584D2C168941}" srcOrd="0" destOrd="0" presId="urn:microsoft.com/office/officeart/2005/8/layout/radial5"/>
    <dgm:cxn modelId="{806D9E99-6C1B-40E6-89BF-9AF715AD47C4}" type="presOf" srcId="{01883CDA-E89D-4FF4-AB9D-662BDBC5C517}" destId="{3FEF3A83-1D54-4F52-8CB4-30F166F2C2E8}" srcOrd="0" destOrd="0" presId="urn:microsoft.com/office/officeart/2005/8/layout/radial5"/>
    <dgm:cxn modelId="{1AB5D199-99E8-4F28-8086-145337BA167E}" srcId="{DBBC669A-FD17-4B95-B7D8-C32C9FAE134A}" destId="{35FDBDCC-DAED-4191-9836-E47C0BDC4FDE}" srcOrd="8" destOrd="0" parTransId="{B7A10887-E2DA-407B-BDD3-831DE76C8B13}" sibTransId="{B087DD81-4E78-43F3-8C9C-58AC86C64138}"/>
    <dgm:cxn modelId="{CB568FA7-4D94-4E85-9BDE-F146987220B4}" type="presOf" srcId="{10BB4D10-F9A0-494B-80C5-E9D541CB90F2}" destId="{AB472063-10F2-4C6E-A928-1330EACC9A12}" srcOrd="1" destOrd="0" presId="urn:microsoft.com/office/officeart/2005/8/layout/radial5"/>
    <dgm:cxn modelId="{7E84EDA8-7557-4EE1-96F5-89B87E33E78F}" type="presOf" srcId="{D037F80D-D94A-4448-8DF7-AA8092912264}" destId="{2622E4A2-C984-4F21-8CAA-7612701EDAA4}" srcOrd="0" destOrd="0" presId="urn:microsoft.com/office/officeart/2005/8/layout/radial5"/>
    <dgm:cxn modelId="{619A48AA-5040-4965-B08F-56FCC490BED1}" srcId="{DBBC669A-FD17-4B95-B7D8-C32C9FAE134A}" destId="{01883CDA-E89D-4FF4-AB9D-662BDBC5C517}" srcOrd="6" destOrd="0" parTransId="{2F5BA965-A765-4211-8B9A-1FCC27A2A506}" sibTransId="{F3FA9701-21D2-41C5-985E-C6E769238C9E}"/>
    <dgm:cxn modelId="{74BDE3AB-5753-4B42-A7FB-22CAA47728EB}" srcId="{DBBC669A-FD17-4B95-B7D8-C32C9FAE134A}" destId="{A17AA1B0-3049-40FE-9F8D-69D76F500792}" srcOrd="10" destOrd="0" parTransId="{D5C64BD2-7ED4-4634-8FF2-FF332B48FCAA}" sibTransId="{59B22844-E384-4C81-BF21-01A92E2D35B1}"/>
    <dgm:cxn modelId="{4B1537AC-F9B8-42E5-8A1C-CF8250D2F098}" type="presOf" srcId="{D5C64BD2-7ED4-4634-8FF2-FF332B48FCAA}" destId="{7614CC33-A244-4E2F-BEAD-487F98BD81AC}" srcOrd="1" destOrd="0" presId="urn:microsoft.com/office/officeart/2005/8/layout/radial5"/>
    <dgm:cxn modelId="{A23A1AAE-9808-413C-9DB7-D2F0A5D3EBF2}" type="presOf" srcId="{D037F80D-D94A-4448-8DF7-AA8092912264}" destId="{A618E070-C1D0-4C7B-9912-D15A632E3488}" srcOrd="1" destOrd="0" presId="urn:microsoft.com/office/officeart/2005/8/layout/radial5"/>
    <dgm:cxn modelId="{B74172B0-D625-4264-96BE-F12954ABD087}" type="presOf" srcId="{1B04F34B-891D-49C3-97B5-BEC682241FC6}" destId="{F9588394-CE8A-4EF6-8E60-9B34B891BE92}" srcOrd="1" destOrd="0" presId="urn:microsoft.com/office/officeart/2005/8/layout/radial5"/>
    <dgm:cxn modelId="{34B865B3-1665-4951-9D7C-DF16F1810581}" type="presOf" srcId="{E4FCD33E-85B4-4E50-9343-793EFA2EED84}" destId="{C3262928-B1F9-430F-80E0-B4F5D1AB9262}" srcOrd="0" destOrd="0" presId="urn:microsoft.com/office/officeart/2005/8/layout/radial5"/>
    <dgm:cxn modelId="{C1FC12B7-3CEF-467C-9238-F6C554C700A2}" type="presOf" srcId="{FF8AF64B-D637-47DF-9E4D-7FBA96B7D870}" destId="{F3D3763D-CB81-4487-BCF4-212FE14902D9}" srcOrd="0" destOrd="0" presId="urn:microsoft.com/office/officeart/2005/8/layout/radial5"/>
    <dgm:cxn modelId="{C9086BBC-BBD6-44FA-BE95-CBA4CE2886C7}" type="presOf" srcId="{8F8E8941-07C8-432D-8712-E1758196E460}" destId="{C5AFA4CD-F282-4E78-BC1E-17EB86B52109}" srcOrd="0" destOrd="0" presId="urn:microsoft.com/office/officeart/2005/8/layout/radial5"/>
    <dgm:cxn modelId="{B8DB19BD-CD74-412D-833C-E72C4D418A6C}" type="presOf" srcId="{783E7A5A-1223-4338-B2B7-22375D964FAB}" destId="{F9AB11FA-2271-4C39-B2D2-4DDABC98C3AC}" srcOrd="1" destOrd="0" presId="urn:microsoft.com/office/officeart/2005/8/layout/radial5"/>
    <dgm:cxn modelId="{53D4B9BD-CAE9-4A49-8A50-3C169D8F8910}" srcId="{DBBC669A-FD17-4B95-B7D8-C32C9FAE134A}" destId="{3729A7FE-A4AA-4045-8100-DE5459F09584}" srcOrd="2" destOrd="0" parTransId="{D037F80D-D94A-4448-8DF7-AA8092912264}" sibTransId="{A683341B-7A3D-48B2-8B2B-D7395166A9D5}"/>
    <dgm:cxn modelId="{01A08EC0-F45D-400F-8F42-73696AD5FD9B}" type="presOf" srcId="{4D593904-C981-4F06-BA8C-923E45D13787}" destId="{26D04D0B-5269-4A11-89C0-52F1A1FD0296}" srcOrd="0" destOrd="0" presId="urn:microsoft.com/office/officeart/2005/8/layout/radial5"/>
    <dgm:cxn modelId="{AEDEA2C1-777C-4E20-A715-7C6B320C1417}" type="presOf" srcId="{A17AA1B0-3049-40FE-9F8D-69D76F500792}" destId="{FC10865B-4234-4BEA-A266-CE963C1FF202}" srcOrd="0" destOrd="0" presId="urn:microsoft.com/office/officeart/2005/8/layout/radial5"/>
    <dgm:cxn modelId="{3DBB7EC3-8B29-4EA3-B58F-8D7EF60E40C2}" srcId="{FF8AF64B-D637-47DF-9E4D-7FBA96B7D870}" destId="{5EDF2C31-E59F-4445-88EA-3F4DF937F276}" srcOrd="0" destOrd="0" parTransId="{4562408F-4C62-4DC0-B45F-1CFEF66CED7F}" sibTransId="{DFA5821B-1617-4C46-B2BC-3181496BFEAE}"/>
    <dgm:cxn modelId="{030C24C5-937A-4570-9AD9-0F1C98692BBB}" type="presOf" srcId="{2C2BB03A-0C96-44C2-B4E0-7DEEDA16F370}" destId="{56B3D000-09A4-40C0-8A63-A4CD1011B22C}" srcOrd="0" destOrd="0" presId="urn:microsoft.com/office/officeart/2005/8/layout/radial5"/>
    <dgm:cxn modelId="{3C9A67D5-2338-4474-B436-4752C14BA9B1}" type="presOf" srcId="{6D75BFCA-16E3-4162-9328-6D0812442621}" destId="{3C0B4275-445E-47C1-B22E-F1B8DD5645C8}" srcOrd="0" destOrd="0" presId="urn:microsoft.com/office/officeart/2005/8/layout/radial5"/>
    <dgm:cxn modelId="{72941CD8-E498-40C8-BE5F-C0980873DFE0}" type="presOf" srcId="{506A60CE-6727-4F8A-BAC0-73F8334A09D5}" destId="{5A25335F-4F9B-4AC8-B5C4-32F2C06D499C}" srcOrd="1" destOrd="0" presId="urn:microsoft.com/office/officeart/2005/8/layout/radial5"/>
    <dgm:cxn modelId="{22B4A7D8-5B17-4582-B0AD-5096945A124A}" type="presOf" srcId="{5E7DDDB2-EC72-4210-91C5-0FF623E30EA0}" destId="{A2787F89-9164-4045-BDB5-33DBB91BC219}" srcOrd="0" destOrd="0" presId="urn:microsoft.com/office/officeart/2005/8/layout/radial5"/>
    <dgm:cxn modelId="{6C19B0DB-DBC0-4F77-81FB-DE7AD232EA77}" srcId="{DBBC669A-FD17-4B95-B7D8-C32C9FAE134A}" destId="{8CC49B69-0C6B-48D5-B3A6-B910783C2CED}" srcOrd="9" destOrd="0" parTransId="{783E7A5A-1223-4338-B2B7-22375D964FAB}" sibTransId="{0DCE0D6A-C005-4CA5-899F-59DD2692A20D}"/>
    <dgm:cxn modelId="{45D47ADE-502B-48B0-BF32-2ECA71011DB4}" type="presOf" srcId="{70D9C838-63A4-4AAB-AF37-D595F8BAFFB0}" destId="{425013E1-1DAF-441F-A81F-39E3F3F602FE}" srcOrd="0" destOrd="0" presId="urn:microsoft.com/office/officeart/2005/8/layout/radial5"/>
    <dgm:cxn modelId="{4821D0E2-45CA-49A3-86F0-FAF43383FA44}" type="presOf" srcId="{C97CA42F-C52E-489B-ABA5-32568F450B6D}" destId="{70764F3C-48BA-4A4B-A5C5-C9859983DC00}" srcOrd="0" destOrd="0" presId="urn:microsoft.com/office/officeart/2005/8/layout/radial5"/>
    <dgm:cxn modelId="{2D0691E9-9C15-4FBE-9151-19C02B4E3E7F}" type="presOf" srcId="{B7A10887-E2DA-407B-BDD3-831DE76C8B13}" destId="{BC8A5234-0D14-4589-87C7-665F0C7CAC83}" srcOrd="1" destOrd="0" presId="urn:microsoft.com/office/officeart/2005/8/layout/radial5"/>
    <dgm:cxn modelId="{B04C3FEC-59F3-4D60-A4E1-14034452AF4E}" type="presOf" srcId="{8CC49B69-0C6B-48D5-B3A6-B910783C2CED}" destId="{EE0027E1-8384-4235-B781-24B867B4E4BE}" srcOrd="0" destOrd="0" presId="urn:microsoft.com/office/officeart/2005/8/layout/radial5"/>
    <dgm:cxn modelId="{BE2DE8EE-816B-44B9-BE31-32AEEA6585A3}" type="presOf" srcId="{B7E75E81-D9FD-43B4-A0DE-0600B420F97D}" destId="{5BB7EAB8-8640-4FDB-86EF-47553D14D105}" srcOrd="1" destOrd="0" presId="urn:microsoft.com/office/officeart/2005/8/layout/radial5"/>
    <dgm:cxn modelId="{B97F71EF-C3F9-4359-B64A-21472BA740DA}" srcId="{DBBC669A-FD17-4B95-B7D8-C32C9FAE134A}" destId="{4D593904-C981-4F06-BA8C-923E45D13787}" srcOrd="11" destOrd="0" parTransId="{10BB4D10-F9A0-494B-80C5-E9D541CB90F2}" sibTransId="{E4B5DE2F-8C6B-4BF5-99E1-6A7BE2327D60}"/>
    <dgm:cxn modelId="{2C28A6F6-14AE-4ABD-A234-2F8093BB4856}" type="presOf" srcId="{C97CA42F-C52E-489B-ABA5-32568F450B6D}" destId="{26FA4836-9831-41A9-ACA7-9A312D69227B}" srcOrd="1" destOrd="0" presId="urn:microsoft.com/office/officeart/2005/8/layout/radial5"/>
    <dgm:cxn modelId="{DEC473F9-7F79-4D6D-A278-EEBCDEBD8F1E}" type="presOf" srcId="{506A60CE-6727-4F8A-BAC0-73F8334A09D5}" destId="{4F7A5765-A610-44E2-B0C5-F86AB008253C}" srcOrd="0" destOrd="0" presId="urn:microsoft.com/office/officeart/2005/8/layout/radial5"/>
    <dgm:cxn modelId="{9428F8FF-7CC4-45E6-B709-45B129B96C3A}" srcId="{76058778-84CC-4431-9216-0543C01828A0}" destId="{DBBC669A-FD17-4B95-B7D8-C32C9FAE134A}" srcOrd="0" destOrd="0" parTransId="{87B79C78-007D-471B-A980-4F14CEB8EEA5}" sibTransId="{306F026B-B6E0-45F8-A00A-8037E24CC0A0}"/>
    <dgm:cxn modelId="{97EC79A2-2AD3-43DE-8DB9-CC73E1397825}" type="presParOf" srcId="{A9C3A3C9-E171-427F-A9F2-FB5AC16AC8FA}" destId="{D2C7BF00-32EC-4614-8512-798646D0A4EE}" srcOrd="0" destOrd="0" presId="urn:microsoft.com/office/officeart/2005/8/layout/radial5"/>
    <dgm:cxn modelId="{1E054778-6040-451C-AC27-F720D99BC5E4}" type="presParOf" srcId="{A9C3A3C9-E171-427F-A9F2-FB5AC16AC8FA}" destId="{F2347155-CE07-45D9-8A63-7271C0BE8442}" srcOrd="1" destOrd="0" presId="urn:microsoft.com/office/officeart/2005/8/layout/radial5"/>
    <dgm:cxn modelId="{21E15C1A-1793-48DB-812B-3E979717980A}" type="presParOf" srcId="{F2347155-CE07-45D9-8A63-7271C0BE8442}" destId="{F9588394-CE8A-4EF6-8E60-9B34B891BE92}" srcOrd="0" destOrd="0" presId="urn:microsoft.com/office/officeart/2005/8/layout/radial5"/>
    <dgm:cxn modelId="{9828424C-F2AB-4923-9F2D-9D0C3A432245}" type="presParOf" srcId="{A9C3A3C9-E171-427F-A9F2-FB5AC16AC8FA}" destId="{F3D3763D-CB81-4487-BCF4-212FE14902D9}" srcOrd="2" destOrd="0" presId="urn:microsoft.com/office/officeart/2005/8/layout/radial5"/>
    <dgm:cxn modelId="{95949CF5-80DE-4A92-B9AC-4B4A1ED6336D}" type="presParOf" srcId="{A9C3A3C9-E171-427F-A9F2-FB5AC16AC8FA}" destId="{B3B01B35-26B4-4129-8EC6-FEE996401EF4}" srcOrd="3" destOrd="0" presId="urn:microsoft.com/office/officeart/2005/8/layout/radial5"/>
    <dgm:cxn modelId="{006A8556-CD54-4DB4-80CC-D1139B1A2E6B}" type="presParOf" srcId="{B3B01B35-26B4-4129-8EC6-FEE996401EF4}" destId="{5BB7EAB8-8640-4FDB-86EF-47553D14D105}" srcOrd="0" destOrd="0" presId="urn:microsoft.com/office/officeart/2005/8/layout/radial5"/>
    <dgm:cxn modelId="{E4CBF1CE-634D-4ABF-8676-B1D9D0660955}" type="presParOf" srcId="{A9C3A3C9-E171-427F-A9F2-FB5AC16AC8FA}" destId="{A2787F89-9164-4045-BDB5-33DBB91BC219}" srcOrd="4" destOrd="0" presId="urn:microsoft.com/office/officeart/2005/8/layout/radial5"/>
    <dgm:cxn modelId="{F6362AE5-D344-4DDD-BD44-5528E911258B}" type="presParOf" srcId="{A9C3A3C9-E171-427F-A9F2-FB5AC16AC8FA}" destId="{2622E4A2-C984-4F21-8CAA-7612701EDAA4}" srcOrd="5" destOrd="0" presId="urn:microsoft.com/office/officeart/2005/8/layout/radial5"/>
    <dgm:cxn modelId="{446040E4-4088-47AA-A78F-5D4E2516939F}" type="presParOf" srcId="{2622E4A2-C984-4F21-8CAA-7612701EDAA4}" destId="{A618E070-C1D0-4C7B-9912-D15A632E3488}" srcOrd="0" destOrd="0" presId="urn:microsoft.com/office/officeart/2005/8/layout/radial5"/>
    <dgm:cxn modelId="{137E7554-233D-42E8-A92D-A3C0D01615BB}" type="presParOf" srcId="{A9C3A3C9-E171-427F-A9F2-FB5AC16AC8FA}" destId="{79A79B1C-C700-4674-84C2-E9325A6CEC5B}" srcOrd="6" destOrd="0" presId="urn:microsoft.com/office/officeart/2005/8/layout/radial5"/>
    <dgm:cxn modelId="{041F69D6-DAA2-40E1-948C-BEFE13ABAF8C}" type="presParOf" srcId="{A9C3A3C9-E171-427F-A9F2-FB5AC16AC8FA}" destId="{70764F3C-48BA-4A4B-A5C5-C9859983DC00}" srcOrd="7" destOrd="0" presId="urn:microsoft.com/office/officeart/2005/8/layout/radial5"/>
    <dgm:cxn modelId="{0FD28DEE-7F48-46DA-87DF-FF16BD33F245}" type="presParOf" srcId="{70764F3C-48BA-4A4B-A5C5-C9859983DC00}" destId="{26FA4836-9831-41A9-ACA7-9A312D69227B}" srcOrd="0" destOrd="0" presId="urn:microsoft.com/office/officeart/2005/8/layout/radial5"/>
    <dgm:cxn modelId="{C1B51C09-F77A-4CAA-AC6E-20C96C7C2AF5}" type="presParOf" srcId="{A9C3A3C9-E171-427F-A9F2-FB5AC16AC8FA}" destId="{C3262928-B1F9-430F-80E0-B4F5D1AB9262}" srcOrd="8" destOrd="0" presId="urn:microsoft.com/office/officeart/2005/8/layout/radial5"/>
    <dgm:cxn modelId="{7F9697E8-36AA-4928-B527-B2D2251C06DA}" type="presParOf" srcId="{A9C3A3C9-E171-427F-A9F2-FB5AC16AC8FA}" destId="{621A1DE2-25D6-4D7F-AAEE-AE842ABF9AB1}" srcOrd="9" destOrd="0" presId="urn:microsoft.com/office/officeart/2005/8/layout/radial5"/>
    <dgm:cxn modelId="{EE33DCE0-0A6C-431C-B751-D2CA5288D740}" type="presParOf" srcId="{621A1DE2-25D6-4D7F-AAEE-AE842ABF9AB1}" destId="{B222A24D-48E4-44E2-BD2B-CAA94131634E}" srcOrd="0" destOrd="0" presId="urn:microsoft.com/office/officeart/2005/8/layout/radial5"/>
    <dgm:cxn modelId="{E2C0A3F5-6049-45C7-806B-0EAC58B941FD}" type="presParOf" srcId="{A9C3A3C9-E171-427F-A9F2-FB5AC16AC8FA}" destId="{C5AFA4CD-F282-4E78-BC1E-17EB86B52109}" srcOrd="10" destOrd="0" presId="urn:microsoft.com/office/officeart/2005/8/layout/radial5"/>
    <dgm:cxn modelId="{FDA5C692-8D41-4085-A321-9C7E09EEC2C1}" type="presParOf" srcId="{A9C3A3C9-E171-427F-A9F2-FB5AC16AC8FA}" destId="{3C0B4275-445E-47C1-B22E-F1B8DD5645C8}" srcOrd="11" destOrd="0" presId="urn:microsoft.com/office/officeart/2005/8/layout/radial5"/>
    <dgm:cxn modelId="{61828FEA-C6DD-45A6-B7EA-40290BB42B55}" type="presParOf" srcId="{3C0B4275-445E-47C1-B22E-F1B8DD5645C8}" destId="{53CE9D21-C387-498D-8641-AC001279EE67}" srcOrd="0" destOrd="0" presId="urn:microsoft.com/office/officeart/2005/8/layout/radial5"/>
    <dgm:cxn modelId="{27335FDB-FD03-42A0-87AB-C2145292BE9C}" type="presParOf" srcId="{A9C3A3C9-E171-427F-A9F2-FB5AC16AC8FA}" destId="{56B3D000-09A4-40C0-8A63-A4CD1011B22C}" srcOrd="12" destOrd="0" presId="urn:microsoft.com/office/officeart/2005/8/layout/radial5"/>
    <dgm:cxn modelId="{C47E4ED0-5E4E-4DA5-9F34-BA2333776663}" type="presParOf" srcId="{A9C3A3C9-E171-427F-A9F2-FB5AC16AC8FA}" destId="{C3563FDD-829B-411E-99AE-022047E85375}" srcOrd="13" destOrd="0" presId="urn:microsoft.com/office/officeart/2005/8/layout/radial5"/>
    <dgm:cxn modelId="{94057B9D-E43D-41FA-8BC3-9F357756921E}" type="presParOf" srcId="{C3563FDD-829B-411E-99AE-022047E85375}" destId="{F40642CB-5A50-4978-853C-FA6D79F0705A}" srcOrd="0" destOrd="0" presId="urn:microsoft.com/office/officeart/2005/8/layout/radial5"/>
    <dgm:cxn modelId="{3C1067EA-FED3-46E2-84C2-F96D9D46F91C}" type="presParOf" srcId="{A9C3A3C9-E171-427F-A9F2-FB5AC16AC8FA}" destId="{3FEF3A83-1D54-4F52-8CB4-30F166F2C2E8}" srcOrd="14" destOrd="0" presId="urn:microsoft.com/office/officeart/2005/8/layout/radial5"/>
    <dgm:cxn modelId="{D18FD9A1-9B69-4798-B1FE-DED1903E322E}" type="presParOf" srcId="{A9C3A3C9-E171-427F-A9F2-FB5AC16AC8FA}" destId="{4F7A5765-A610-44E2-B0C5-F86AB008253C}" srcOrd="15" destOrd="0" presId="urn:microsoft.com/office/officeart/2005/8/layout/radial5"/>
    <dgm:cxn modelId="{0AA2920A-D2AD-4C72-8B71-82F8877F6489}" type="presParOf" srcId="{4F7A5765-A610-44E2-B0C5-F86AB008253C}" destId="{5A25335F-4F9B-4AC8-B5C4-32F2C06D499C}" srcOrd="0" destOrd="0" presId="urn:microsoft.com/office/officeart/2005/8/layout/radial5"/>
    <dgm:cxn modelId="{606D3292-5B44-4D56-A66A-2FED4E6F91E0}" type="presParOf" srcId="{A9C3A3C9-E171-427F-A9F2-FB5AC16AC8FA}" destId="{425013E1-1DAF-441F-A81F-39E3F3F602FE}" srcOrd="16" destOrd="0" presId="urn:microsoft.com/office/officeart/2005/8/layout/radial5"/>
    <dgm:cxn modelId="{F4F7B700-AFCC-4C11-AB88-2E1A3085612E}" type="presParOf" srcId="{A9C3A3C9-E171-427F-A9F2-FB5AC16AC8FA}" destId="{246E898F-D3C1-48D7-8E8B-999157851932}" srcOrd="17" destOrd="0" presId="urn:microsoft.com/office/officeart/2005/8/layout/radial5"/>
    <dgm:cxn modelId="{C1C99A5F-AFF9-482F-8CA9-C14A73642F10}" type="presParOf" srcId="{246E898F-D3C1-48D7-8E8B-999157851932}" destId="{BC8A5234-0D14-4589-87C7-665F0C7CAC83}" srcOrd="0" destOrd="0" presId="urn:microsoft.com/office/officeart/2005/8/layout/radial5"/>
    <dgm:cxn modelId="{5171AB1B-974B-4F63-B71E-4B239F0FAA27}" type="presParOf" srcId="{A9C3A3C9-E171-427F-A9F2-FB5AC16AC8FA}" destId="{A5F0ED06-C563-4265-A521-584D2C168941}" srcOrd="18" destOrd="0" presId="urn:microsoft.com/office/officeart/2005/8/layout/radial5"/>
    <dgm:cxn modelId="{C9C769C1-04D8-4231-B0D0-9017E157FE5D}" type="presParOf" srcId="{A9C3A3C9-E171-427F-A9F2-FB5AC16AC8FA}" destId="{74C6D8EB-3B2E-415D-B932-02FD0A9B4308}" srcOrd="19" destOrd="0" presId="urn:microsoft.com/office/officeart/2005/8/layout/radial5"/>
    <dgm:cxn modelId="{7BBB7196-A235-4A6C-96B2-6E486B7C7138}" type="presParOf" srcId="{74C6D8EB-3B2E-415D-B932-02FD0A9B4308}" destId="{F9AB11FA-2271-4C39-B2D2-4DDABC98C3AC}" srcOrd="0" destOrd="0" presId="urn:microsoft.com/office/officeart/2005/8/layout/radial5"/>
    <dgm:cxn modelId="{93F05796-9805-4258-B41C-9E83ED14D523}" type="presParOf" srcId="{A9C3A3C9-E171-427F-A9F2-FB5AC16AC8FA}" destId="{EE0027E1-8384-4235-B781-24B867B4E4BE}" srcOrd="20" destOrd="0" presId="urn:microsoft.com/office/officeart/2005/8/layout/radial5"/>
    <dgm:cxn modelId="{2F02A9AE-A9BB-44F1-A2F7-ED4F73B400E1}" type="presParOf" srcId="{A9C3A3C9-E171-427F-A9F2-FB5AC16AC8FA}" destId="{E7197900-ED3A-483B-8FD8-921B55215048}" srcOrd="21" destOrd="0" presId="urn:microsoft.com/office/officeart/2005/8/layout/radial5"/>
    <dgm:cxn modelId="{8915C3E0-1B73-4208-AEC9-B0BC7FA047EE}" type="presParOf" srcId="{E7197900-ED3A-483B-8FD8-921B55215048}" destId="{7614CC33-A244-4E2F-BEAD-487F98BD81AC}" srcOrd="0" destOrd="0" presId="urn:microsoft.com/office/officeart/2005/8/layout/radial5"/>
    <dgm:cxn modelId="{5A4CD935-B9F3-4716-A421-7EC1C7E60BD7}" type="presParOf" srcId="{A9C3A3C9-E171-427F-A9F2-FB5AC16AC8FA}" destId="{FC10865B-4234-4BEA-A266-CE963C1FF202}" srcOrd="22" destOrd="0" presId="urn:microsoft.com/office/officeart/2005/8/layout/radial5"/>
    <dgm:cxn modelId="{BA03D76A-A4DA-4D8F-9C6B-EC719F221619}" type="presParOf" srcId="{A9C3A3C9-E171-427F-A9F2-FB5AC16AC8FA}" destId="{F088A258-9F76-4EAD-984D-0835F41C8168}" srcOrd="23" destOrd="0" presId="urn:microsoft.com/office/officeart/2005/8/layout/radial5"/>
    <dgm:cxn modelId="{B833F878-D4B7-429F-8B60-86B49A83EED7}" type="presParOf" srcId="{F088A258-9F76-4EAD-984D-0835F41C8168}" destId="{AB472063-10F2-4C6E-A928-1330EACC9A12}" srcOrd="0" destOrd="0" presId="urn:microsoft.com/office/officeart/2005/8/layout/radial5"/>
    <dgm:cxn modelId="{22BDA0E8-05AB-4F57-8A49-2C651F793046}" type="presParOf" srcId="{A9C3A3C9-E171-427F-A9F2-FB5AC16AC8FA}" destId="{26D04D0B-5269-4A11-89C0-52F1A1FD0296}" srcOrd="2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D86E2-7517-1844-9088-8405FC169A6B}">
      <dsp:nvSpPr>
        <dsp:cNvPr id="0" name=""/>
        <dsp:cNvSpPr/>
      </dsp:nvSpPr>
      <dsp:spPr>
        <a:xfrm>
          <a:off x="1619913" y="35647"/>
          <a:ext cx="1853658" cy="18536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solidFill>
                <a:schemeClr val="bg1"/>
              </a:solidFill>
            </a:rPr>
            <a:t>Philosophy</a:t>
          </a:r>
        </a:p>
      </dsp:txBody>
      <dsp:txXfrm>
        <a:off x="1833797" y="285178"/>
        <a:ext cx="1425890" cy="588179"/>
      </dsp:txXfrm>
    </dsp:sp>
    <dsp:sp modelId="{6A9B4BBD-34F4-4C9F-A2CC-A19FCFF0475F}">
      <dsp:nvSpPr>
        <dsp:cNvPr id="0" name=""/>
        <dsp:cNvSpPr/>
      </dsp:nvSpPr>
      <dsp:spPr>
        <a:xfrm>
          <a:off x="2439801" y="855534"/>
          <a:ext cx="1853658" cy="18536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solidFill>
                <a:schemeClr val="bg1"/>
              </a:solidFill>
            </a:rPr>
            <a:t>Sociology</a:t>
          </a:r>
        </a:p>
      </dsp:txBody>
      <dsp:txXfrm>
        <a:off x="3437924" y="1069418"/>
        <a:ext cx="712945" cy="1425890"/>
      </dsp:txXfrm>
    </dsp:sp>
    <dsp:sp modelId="{18FB3B98-EA5D-48AA-93BD-F56D5A2BEA8B}">
      <dsp:nvSpPr>
        <dsp:cNvPr id="0" name=""/>
        <dsp:cNvSpPr/>
      </dsp:nvSpPr>
      <dsp:spPr>
        <a:xfrm>
          <a:off x="1619913" y="1675421"/>
          <a:ext cx="1853658" cy="18536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solidFill>
                <a:schemeClr val="bg1"/>
              </a:solidFill>
            </a:rPr>
            <a:t>Political Science</a:t>
          </a:r>
        </a:p>
      </dsp:txBody>
      <dsp:txXfrm>
        <a:off x="1833797" y="2691368"/>
        <a:ext cx="1425890" cy="588179"/>
      </dsp:txXfrm>
    </dsp:sp>
    <dsp:sp modelId="{9D37F902-AA52-4A04-9E9B-5BAA8FDD14F3}">
      <dsp:nvSpPr>
        <dsp:cNvPr id="0" name=""/>
        <dsp:cNvSpPr/>
      </dsp:nvSpPr>
      <dsp:spPr>
        <a:xfrm>
          <a:off x="800026" y="855534"/>
          <a:ext cx="1853658" cy="18536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solidFill>
                <a:schemeClr val="bg1"/>
              </a:solidFill>
            </a:rPr>
            <a:t>Economics</a:t>
          </a:r>
          <a:r>
            <a:rPr lang="en-GB" sz="1300" kern="1200" dirty="0"/>
            <a:t> </a:t>
          </a:r>
        </a:p>
      </dsp:txBody>
      <dsp:txXfrm>
        <a:off x="942615" y="1069418"/>
        <a:ext cx="712945" cy="1425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3AC87-9BCA-47D2-B2D2-F4008E00C2E2}">
      <dsp:nvSpPr>
        <dsp:cNvPr id="0" name=""/>
        <dsp:cNvSpPr/>
      </dsp:nvSpPr>
      <dsp:spPr>
        <a:xfrm>
          <a:off x="800978" y="762263"/>
          <a:ext cx="520635" cy="584952"/>
        </a:xfrm>
        <a:prstGeom prst="ellipse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Single </a:t>
          </a:r>
          <a:r>
            <a:rPr lang="en-IE" sz="700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Honor</a:t>
          </a:r>
          <a:r>
            <a:rPr lang="en-IE" sz="7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Degrees</a:t>
          </a:r>
        </a:p>
      </dsp:txBody>
      <dsp:txXfrm>
        <a:off x="877223" y="847927"/>
        <a:ext cx="368145" cy="413624"/>
      </dsp:txXfrm>
    </dsp:sp>
    <dsp:sp modelId="{B423E55F-95D6-4683-9B34-E2E72C3F2CE3}">
      <dsp:nvSpPr>
        <dsp:cNvPr id="0" name=""/>
        <dsp:cNvSpPr/>
      </dsp:nvSpPr>
      <dsp:spPr>
        <a:xfrm rot="16200000">
          <a:off x="999927" y="574631"/>
          <a:ext cx="122738" cy="1506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6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1018338" y="623168"/>
        <a:ext cx="85917" cy="90376"/>
      </dsp:txXfrm>
    </dsp:sp>
    <dsp:sp modelId="{C5D0A5E1-338A-47FE-AB21-A3A8262AB793}">
      <dsp:nvSpPr>
        <dsp:cNvPr id="0" name=""/>
        <dsp:cNvSpPr/>
      </dsp:nvSpPr>
      <dsp:spPr>
        <a:xfrm>
          <a:off x="755708" y="99496"/>
          <a:ext cx="611176" cy="431185"/>
        </a:xfrm>
        <a:prstGeom prst="ellipse">
          <a:avLst/>
        </a:prstGeom>
        <a:gradFill rotWithShape="0">
          <a:gsLst>
            <a:gs pos="0">
              <a:srgbClr val="FFDD9C"/>
            </a:gs>
            <a:gs pos="50000">
              <a:srgbClr val="FFC00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800" b="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Economics</a:t>
          </a:r>
          <a:r>
            <a:rPr lang="en-IE" sz="8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</a:t>
          </a:r>
        </a:p>
      </dsp:txBody>
      <dsp:txXfrm>
        <a:off x="845213" y="162642"/>
        <a:ext cx="432166" cy="304893"/>
      </dsp:txXfrm>
    </dsp:sp>
    <dsp:sp modelId="{19E931F7-7F85-4248-B36A-72D2EA65FB49}">
      <dsp:nvSpPr>
        <dsp:cNvPr id="0" name=""/>
        <dsp:cNvSpPr/>
      </dsp:nvSpPr>
      <dsp:spPr>
        <a:xfrm>
          <a:off x="1370694" y="979425"/>
          <a:ext cx="118238" cy="1506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FC000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6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1370694" y="1009551"/>
        <a:ext cx="82767" cy="90376"/>
      </dsp:txXfrm>
    </dsp:sp>
    <dsp:sp modelId="{A4395CC8-5162-4F86-8E14-781A951E78BF}">
      <dsp:nvSpPr>
        <dsp:cNvPr id="0" name=""/>
        <dsp:cNvSpPr/>
      </dsp:nvSpPr>
      <dsp:spPr>
        <a:xfrm>
          <a:off x="1544705" y="852866"/>
          <a:ext cx="512483" cy="403745"/>
        </a:xfrm>
        <a:prstGeom prst="ellipse">
          <a:avLst/>
        </a:prstGeom>
        <a:gradFill rotWithShape="0">
          <a:gsLst>
            <a:gs pos="0">
              <a:srgbClr val="FFC000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rgbClr>
            </a:gs>
            <a:gs pos="66350">
              <a:srgbClr val="99F489"/>
            </a:gs>
            <a:gs pos="50000">
              <a:srgbClr val="FFC000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6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Political Science</a:t>
          </a:r>
        </a:p>
      </dsp:txBody>
      <dsp:txXfrm>
        <a:off x="1619756" y="911993"/>
        <a:ext cx="362381" cy="285491"/>
      </dsp:txXfrm>
    </dsp:sp>
    <dsp:sp modelId="{996624AA-C172-4589-AC44-B55184D95475}">
      <dsp:nvSpPr>
        <dsp:cNvPr id="0" name=""/>
        <dsp:cNvSpPr/>
      </dsp:nvSpPr>
      <dsp:spPr>
        <a:xfrm rot="5400000">
          <a:off x="994159" y="1394774"/>
          <a:ext cx="134273" cy="1506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38000">
              <a:srgbClr val="CCCCFF"/>
            </a:gs>
            <a:gs pos="100000">
              <a:srgbClr val="CCCCFF"/>
            </a:gs>
            <a:gs pos="100000">
              <a:srgbClr val="FFC000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6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1014300" y="1404759"/>
        <a:ext cx="93991" cy="90376"/>
      </dsp:txXfrm>
    </dsp:sp>
    <dsp:sp modelId="{AA634A11-A221-45B5-AB0A-4DF81CF89A8D}">
      <dsp:nvSpPr>
        <dsp:cNvPr id="0" name=""/>
        <dsp:cNvSpPr/>
      </dsp:nvSpPr>
      <dsp:spPr>
        <a:xfrm>
          <a:off x="788708" y="1600562"/>
          <a:ext cx="545177" cy="387655"/>
        </a:xfrm>
        <a:prstGeom prst="ellipse">
          <a:avLst/>
        </a:prstGeom>
        <a:solidFill>
          <a:srgbClr val="CCC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6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Philosophy</a:t>
          </a:r>
        </a:p>
      </dsp:txBody>
      <dsp:txXfrm>
        <a:off x="868547" y="1657333"/>
        <a:ext cx="385499" cy="274113"/>
      </dsp:txXfrm>
    </dsp:sp>
    <dsp:sp modelId="{2A1DCCC5-F52E-4A59-BD17-9DE46C601177}">
      <dsp:nvSpPr>
        <dsp:cNvPr id="0" name=""/>
        <dsp:cNvSpPr/>
      </dsp:nvSpPr>
      <dsp:spPr>
        <a:xfrm rot="10800000">
          <a:off x="650408" y="979425"/>
          <a:ext cx="106402" cy="1506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95CFF3"/>
            </a:gs>
            <a:gs pos="50000">
              <a:srgbClr val="95CFF3"/>
            </a:gs>
            <a:gs pos="98000">
              <a:srgbClr val="95CFF3"/>
            </a:gs>
            <a:gs pos="100000">
              <a:srgbClr val="95CFF3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6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682329" y="1009551"/>
        <a:ext cx="74481" cy="90376"/>
      </dsp:txXfrm>
    </dsp:sp>
    <dsp:sp modelId="{31688000-EDE8-4EA0-BE03-9A71DAE3F3FA}">
      <dsp:nvSpPr>
        <dsp:cNvPr id="0" name=""/>
        <dsp:cNvSpPr/>
      </dsp:nvSpPr>
      <dsp:spPr>
        <a:xfrm>
          <a:off x="43073" y="837469"/>
          <a:ext cx="557144" cy="434539"/>
        </a:xfrm>
        <a:prstGeom prst="ellipse">
          <a:avLst/>
        </a:prstGeom>
        <a:gradFill rotWithShape="0">
          <a:gsLst>
            <a:gs pos="69050">
              <a:srgbClr val="95CFF3"/>
            </a:gs>
            <a:gs pos="48000">
              <a:srgbClr val="95CFF3"/>
            </a:gs>
            <a:gs pos="100000">
              <a:srgbClr val="95CFF3"/>
            </a:gs>
            <a:gs pos="100000">
              <a:srgbClr val="FFC000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6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Sociology</a:t>
          </a:r>
        </a:p>
      </dsp:txBody>
      <dsp:txXfrm>
        <a:off x="124665" y="901106"/>
        <a:ext cx="393960" cy="3072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7BF00-32EC-4614-8512-798646D0A4EE}">
      <dsp:nvSpPr>
        <dsp:cNvPr id="0" name=""/>
        <dsp:cNvSpPr/>
      </dsp:nvSpPr>
      <dsp:spPr>
        <a:xfrm>
          <a:off x="1352972" y="933872"/>
          <a:ext cx="561129" cy="561129"/>
        </a:xfrm>
        <a:prstGeom prst="ellipse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8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Joint Honor Degrees </a:t>
          </a:r>
        </a:p>
      </dsp:txBody>
      <dsp:txXfrm>
        <a:off x="1435147" y="1016047"/>
        <a:ext cx="396779" cy="396779"/>
      </dsp:txXfrm>
    </dsp:sp>
    <dsp:sp modelId="{F2347155-CE07-45D9-8A63-7271C0BE8442}">
      <dsp:nvSpPr>
        <dsp:cNvPr id="0" name=""/>
        <dsp:cNvSpPr/>
      </dsp:nvSpPr>
      <dsp:spPr>
        <a:xfrm rot="16200000">
          <a:off x="1572201" y="730767"/>
          <a:ext cx="122671" cy="1816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ysClr val="window" lastClr="FFFFFF">
                <a:lumMod val="75000"/>
              </a:sysClr>
            </a:gs>
            <a:gs pos="50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6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1590602" y="785508"/>
        <a:ext cx="85870" cy="109019"/>
      </dsp:txXfrm>
    </dsp:sp>
    <dsp:sp modelId="{F3D3763D-CB81-4487-BCF4-212FE14902D9}">
      <dsp:nvSpPr>
        <dsp:cNvPr id="0" name=""/>
        <dsp:cNvSpPr/>
      </dsp:nvSpPr>
      <dsp:spPr>
        <a:xfrm>
          <a:off x="1282831" y="1004"/>
          <a:ext cx="701412" cy="701412"/>
        </a:xfrm>
        <a:prstGeom prst="ellipse">
          <a:avLst/>
        </a:prstGeom>
        <a:gradFill rotWithShape="0">
          <a:gsLst>
            <a:gs pos="100000">
              <a:srgbClr val="9FF390"/>
            </a:gs>
            <a:gs pos="50000">
              <a:srgbClr val="FFC00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9FF390"/>
            </a:gs>
            <a:gs pos="100000">
              <a:srgbClr val="FFC00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8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Economics and Political Science </a:t>
          </a:r>
        </a:p>
      </dsp:txBody>
      <dsp:txXfrm>
        <a:off x="1385550" y="103723"/>
        <a:ext cx="495974" cy="495974"/>
      </dsp:txXfrm>
    </dsp:sp>
    <dsp:sp modelId="{B3B01B35-26B4-4129-8EC6-FEE996401EF4}">
      <dsp:nvSpPr>
        <dsp:cNvPr id="0" name=""/>
        <dsp:cNvSpPr/>
      </dsp:nvSpPr>
      <dsp:spPr>
        <a:xfrm rot="19800000">
          <a:off x="1912394" y="927177"/>
          <a:ext cx="122671" cy="1816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ysClr val="window" lastClr="FFFFFF">
                <a:lumMod val="75000"/>
              </a:sysClr>
            </a:gs>
            <a:gs pos="50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6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1914859" y="972717"/>
        <a:ext cx="85870" cy="109019"/>
      </dsp:txXfrm>
    </dsp:sp>
    <dsp:sp modelId="{A2787F89-9164-4045-BDB5-33DBB91BC219}">
      <dsp:nvSpPr>
        <dsp:cNvPr id="0" name=""/>
        <dsp:cNvSpPr/>
      </dsp:nvSpPr>
      <dsp:spPr>
        <a:xfrm>
          <a:off x="2029974" y="432368"/>
          <a:ext cx="701412" cy="701412"/>
        </a:xfrm>
        <a:prstGeom prst="ellipse">
          <a:avLst/>
        </a:prstGeom>
        <a:gradFill rotWithShape="0">
          <a:gsLst>
            <a:gs pos="100000">
              <a:srgbClr val="9ED9DA"/>
            </a:gs>
            <a:gs pos="48000">
              <a:srgbClr val="FFDD9C"/>
            </a:gs>
            <a:gs pos="50000">
              <a:srgbClr val="95CFF3"/>
            </a:gs>
            <a:gs pos="81400">
              <a:srgbClr val="95CFF3"/>
            </a:gs>
            <a:gs pos="100000">
              <a:srgbClr val="95CFF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8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Economics and Sociology</a:t>
          </a:r>
        </a:p>
      </dsp:txBody>
      <dsp:txXfrm>
        <a:off x="2132693" y="535087"/>
        <a:ext cx="495974" cy="495974"/>
      </dsp:txXfrm>
    </dsp:sp>
    <dsp:sp modelId="{4F7A5765-A610-44E2-B0C5-F86AB008253C}">
      <dsp:nvSpPr>
        <dsp:cNvPr id="0" name=""/>
        <dsp:cNvSpPr/>
      </dsp:nvSpPr>
      <dsp:spPr>
        <a:xfrm rot="1800000">
          <a:off x="1912394" y="1319998"/>
          <a:ext cx="122671" cy="1816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ysClr val="window" lastClr="FFFFFF">
                <a:lumMod val="75000"/>
              </a:sysClr>
            </a:gs>
            <a:gs pos="50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6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1914859" y="1347138"/>
        <a:ext cx="85870" cy="109019"/>
      </dsp:txXfrm>
    </dsp:sp>
    <dsp:sp modelId="{425013E1-1DAF-441F-A81F-39E3F3F602FE}">
      <dsp:nvSpPr>
        <dsp:cNvPr id="0" name=""/>
        <dsp:cNvSpPr/>
      </dsp:nvSpPr>
      <dsp:spPr>
        <a:xfrm>
          <a:off x="2029974" y="1295094"/>
          <a:ext cx="701412" cy="701412"/>
        </a:xfrm>
        <a:prstGeom prst="ellipse">
          <a:avLst/>
        </a:prstGeom>
        <a:gradFill rotWithShape="0">
          <a:gsLst>
            <a:gs pos="61000">
              <a:srgbClr val="95CFF3"/>
            </a:gs>
            <a:gs pos="100000">
              <a:srgbClr val="95CFF3"/>
            </a:gs>
            <a:gs pos="0">
              <a:srgbClr val="FFC000">
                <a:hueOff val="4158277"/>
                <a:satOff val="-19187"/>
                <a:lumOff val="706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4158277"/>
                <a:satOff val="-19187"/>
                <a:lumOff val="706"/>
                <a:alphaOff val="0"/>
                <a:lumMod val="105000"/>
                <a:satMod val="103000"/>
                <a:tint val="73000"/>
              </a:srgbClr>
            </a:gs>
            <a:gs pos="100000">
              <a:srgbClr val="95CFF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8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Political Science and Sociology</a:t>
          </a:r>
        </a:p>
      </dsp:txBody>
      <dsp:txXfrm>
        <a:off x="2132693" y="1397813"/>
        <a:ext cx="495974" cy="495974"/>
      </dsp:txXfrm>
    </dsp:sp>
    <dsp:sp modelId="{246E898F-D3C1-48D7-8E8B-999157851932}">
      <dsp:nvSpPr>
        <dsp:cNvPr id="0" name=""/>
        <dsp:cNvSpPr/>
      </dsp:nvSpPr>
      <dsp:spPr>
        <a:xfrm rot="5400000">
          <a:off x="1572201" y="1516408"/>
          <a:ext cx="122671" cy="1816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ysClr val="window" lastClr="FFFFFF">
                <a:lumMod val="75000"/>
              </a:sysClr>
            </a:gs>
            <a:gs pos="50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6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1590602" y="1534348"/>
        <a:ext cx="85870" cy="109019"/>
      </dsp:txXfrm>
    </dsp:sp>
    <dsp:sp modelId="{A5F0ED06-C563-4265-A521-584D2C168941}">
      <dsp:nvSpPr>
        <dsp:cNvPr id="0" name=""/>
        <dsp:cNvSpPr/>
      </dsp:nvSpPr>
      <dsp:spPr>
        <a:xfrm>
          <a:off x="1282831" y="1726458"/>
          <a:ext cx="701412" cy="701412"/>
        </a:xfrm>
        <a:prstGeom prst="ellipse">
          <a:avLst/>
        </a:prstGeom>
        <a:gradFill rotWithShape="0">
          <a:gsLst>
            <a:gs pos="50000">
              <a:srgbClr val="CCCCFF"/>
            </a:gs>
            <a:gs pos="50000">
              <a:srgbClr val="CCCCFF"/>
            </a:gs>
            <a:gs pos="4000">
              <a:srgbClr val="CCCCFF"/>
            </a:gs>
            <a:gs pos="50000">
              <a:srgbClr val="CCCCFF"/>
            </a:gs>
            <a:gs pos="59000">
              <a:srgbClr val="FFDD9C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8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Philosophy and Economics </a:t>
          </a:r>
        </a:p>
      </dsp:txBody>
      <dsp:txXfrm>
        <a:off x="1385550" y="1829177"/>
        <a:ext cx="495974" cy="495974"/>
      </dsp:txXfrm>
    </dsp:sp>
    <dsp:sp modelId="{74C6D8EB-3B2E-415D-B932-02FD0A9B4308}">
      <dsp:nvSpPr>
        <dsp:cNvPr id="0" name=""/>
        <dsp:cNvSpPr/>
      </dsp:nvSpPr>
      <dsp:spPr>
        <a:xfrm rot="9000000">
          <a:off x="1232008" y="1319998"/>
          <a:ext cx="122671" cy="1816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ysClr val="window" lastClr="FFFFFF">
                <a:lumMod val="75000"/>
              </a:sysClr>
            </a:gs>
            <a:gs pos="50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6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1266344" y="1347138"/>
        <a:ext cx="85870" cy="109019"/>
      </dsp:txXfrm>
    </dsp:sp>
    <dsp:sp modelId="{EE0027E1-8384-4235-B781-24B867B4E4BE}">
      <dsp:nvSpPr>
        <dsp:cNvPr id="0" name=""/>
        <dsp:cNvSpPr/>
      </dsp:nvSpPr>
      <dsp:spPr>
        <a:xfrm>
          <a:off x="535688" y="1295094"/>
          <a:ext cx="701412" cy="701412"/>
        </a:xfrm>
        <a:prstGeom prst="ellipse">
          <a:avLst/>
        </a:prstGeom>
        <a:gradFill rotWithShape="0">
          <a:gsLst>
            <a:gs pos="59300">
              <a:srgbClr val="9FF390"/>
            </a:gs>
            <a:gs pos="47000">
              <a:srgbClr val="CCCCFF"/>
            </a:gs>
            <a:gs pos="3000">
              <a:srgbClr val="CCCCFF"/>
            </a:gs>
            <a:gs pos="100000">
              <a:srgbClr val="9FF390"/>
            </a:gs>
            <a:gs pos="2000">
              <a:srgbClr val="CCCCF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8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Philosophy and Political Science</a:t>
          </a:r>
        </a:p>
      </dsp:txBody>
      <dsp:txXfrm>
        <a:off x="638407" y="1397813"/>
        <a:ext cx="495974" cy="495974"/>
      </dsp:txXfrm>
    </dsp:sp>
    <dsp:sp modelId="{E7197900-ED3A-483B-8FD8-921B55215048}">
      <dsp:nvSpPr>
        <dsp:cNvPr id="0" name=""/>
        <dsp:cNvSpPr/>
      </dsp:nvSpPr>
      <dsp:spPr>
        <a:xfrm rot="12600000">
          <a:off x="1232008" y="927177"/>
          <a:ext cx="122671" cy="1816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ysClr val="window" lastClr="FFFFFF">
                <a:lumMod val="75000"/>
              </a:sysClr>
            </a:gs>
            <a:gs pos="50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6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1266344" y="972717"/>
        <a:ext cx="85870" cy="109019"/>
      </dsp:txXfrm>
    </dsp:sp>
    <dsp:sp modelId="{FC10865B-4234-4BEA-A266-CE963C1FF202}">
      <dsp:nvSpPr>
        <dsp:cNvPr id="0" name=""/>
        <dsp:cNvSpPr/>
      </dsp:nvSpPr>
      <dsp:spPr>
        <a:xfrm>
          <a:off x="535688" y="432368"/>
          <a:ext cx="701412" cy="701412"/>
        </a:xfrm>
        <a:prstGeom prst="ellipse">
          <a:avLst/>
        </a:prstGeom>
        <a:gradFill rotWithShape="0">
          <a:gsLst>
            <a:gs pos="50000">
              <a:srgbClr val="9FCEF5"/>
            </a:gs>
            <a:gs pos="52000">
              <a:srgbClr val="CCCCFF"/>
            </a:gs>
            <a:gs pos="100000">
              <a:srgbClr val="CCCCFF"/>
            </a:gs>
            <a:gs pos="0">
              <a:srgbClr val="95CFF3"/>
            </a:gs>
            <a:gs pos="100000">
              <a:srgbClr val="CCCCF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8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Sociology and Philosophy</a:t>
          </a:r>
        </a:p>
      </dsp:txBody>
      <dsp:txXfrm>
        <a:off x="638407" y="535087"/>
        <a:ext cx="495974" cy="4959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7BF00-32EC-4614-8512-798646D0A4EE}">
      <dsp:nvSpPr>
        <dsp:cNvPr id="0" name=""/>
        <dsp:cNvSpPr/>
      </dsp:nvSpPr>
      <dsp:spPr>
        <a:xfrm>
          <a:off x="2275055" y="1565679"/>
          <a:ext cx="536239" cy="536239"/>
        </a:xfrm>
        <a:prstGeom prst="ellipse">
          <a:avLst/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800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Major/ Minor Degrees </a:t>
          </a:r>
        </a:p>
      </dsp:txBody>
      <dsp:txXfrm>
        <a:off x="2353585" y="1644209"/>
        <a:ext cx="379179" cy="379179"/>
      </dsp:txXfrm>
    </dsp:sp>
    <dsp:sp modelId="{F2347155-CE07-45D9-8A63-7271C0BE8442}">
      <dsp:nvSpPr>
        <dsp:cNvPr id="0" name=""/>
        <dsp:cNvSpPr/>
      </dsp:nvSpPr>
      <dsp:spPr>
        <a:xfrm rot="16200000">
          <a:off x="2306471" y="1048448"/>
          <a:ext cx="473407" cy="1680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45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  <a:gs pos="100000">
              <a:srgbClr val="FFC00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6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331677" y="1107262"/>
        <a:ext cx="422996" cy="100822"/>
      </dsp:txXfrm>
    </dsp:sp>
    <dsp:sp modelId="{F3D3763D-CB81-4487-BCF4-212FE14902D9}">
      <dsp:nvSpPr>
        <dsp:cNvPr id="0" name=""/>
        <dsp:cNvSpPr/>
      </dsp:nvSpPr>
      <dsp:spPr>
        <a:xfrm>
          <a:off x="2208025" y="2158"/>
          <a:ext cx="670299" cy="670299"/>
        </a:xfrm>
        <a:prstGeom prst="ellipse">
          <a:avLst/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6000">
              <a:srgbClr val="FFC00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99000">
              <a:srgbClr val="CCCCFF"/>
            </a:gs>
            <a:gs pos="88000">
              <a:srgbClr val="CCCCF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6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Major Economics / Minor  Philosophy</a:t>
          </a:r>
        </a:p>
        <a:p>
          <a:pPr marL="57150" lvl="1" indent="-57150" algn="ctr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5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306188" y="100321"/>
        <a:ext cx="473973" cy="473973"/>
      </dsp:txXfrm>
    </dsp:sp>
    <dsp:sp modelId="{B3B01B35-26B4-4129-8EC6-FEE996401EF4}">
      <dsp:nvSpPr>
        <dsp:cNvPr id="0" name=""/>
        <dsp:cNvSpPr/>
      </dsp:nvSpPr>
      <dsp:spPr>
        <a:xfrm rot="18000000">
          <a:off x="2657137" y="1142408"/>
          <a:ext cx="473407" cy="1680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ysClr val="window" lastClr="FFFFFF">
                <a:lumMod val="75000"/>
              </a:sysClr>
            </a:gs>
            <a:gs pos="50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6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669740" y="1197845"/>
        <a:ext cx="422996" cy="100822"/>
      </dsp:txXfrm>
    </dsp:sp>
    <dsp:sp modelId="{A2787F89-9164-4045-BDB5-33DBB91BC219}">
      <dsp:nvSpPr>
        <dsp:cNvPr id="0" name=""/>
        <dsp:cNvSpPr/>
      </dsp:nvSpPr>
      <dsp:spPr>
        <a:xfrm>
          <a:off x="2956270" y="202650"/>
          <a:ext cx="670299" cy="670299"/>
        </a:xfrm>
        <a:prstGeom prst="ellipse">
          <a:avLst/>
        </a:prstGeom>
        <a:gradFill rotWithShape="0">
          <a:gsLst>
            <a:gs pos="64615">
              <a:srgbClr val="FFDD9C"/>
            </a:gs>
            <a:gs pos="87000">
              <a:srgbClr val="9FF390"/>
            </a:gs>
            <a:gs pos="100000">
              <a:srgbClr val="9FF390"/>
            </a:gs>
            <a:gs pos="49000">
              <a:srgbClr val="FFDD9C"/>
            </a:gs>
            <a:gs pos="0">
              <a:srgbClr val="FFDD9C"/>
            </a:gs>
            <a:gs pos="50000">
              <a:srgbClr val="FFDD9C"/>
            </a:gs>
            <a:gs pos="96447">
              <a:srgbClr val="9FF390"/>
            </a:gs>
            <a:gs pos="100000">
              <a:srgbClr val="9FF39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6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Major Economics / Minor Political Science</a:t>
          </a:r>
        </a:p>
      </dsp:txBody>
      <dsp:txXfrm>
        <a:off x="3054433" y="300813"/>
        <a:ext cx="473973" cy="473973"/>
      </dsp:txXfrm>
    </dsp:sp>
    <dsp:sp modelId="{2622E4A2-C984-4F21-8CAA-7612701EDAA4}">
      <dsp:nvSpPr>
        <dsp:cNvPr id="0" name=""/>
        <dsp:cNvSpPr/>
      </dsp:nvSpPr>
      <dsp:spPr>
        <a:xfrm rot="19800000">
          <a:off x="2913842" y="1399114"/>
          <a:ext cx="473407" cy="1680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ysClr val="window" lastClr="FFFFFF">
                <a:lumMod val="75000"/>
              </a:sysClr>
            </a:gs>
            <a:gs pos="50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6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917219" y="1445325"/>
        <a:ext cx="422996" cy="100822"/>
      </dsp:txXfrm>
    </dsp:sp>
    <dsp:sp modelId="{79A79B1C-C700-4674-84C2-E9325A6CEC5B}">
      <dsp:nvSpPr>
        <dsp:cNvPr id="0" name=""/>
        <dsp:cNvSpPr/>
      </dsp:nvSpPr>
      <dsp:spPr>
        <a:xfrm>
          <a:off x="3504024" y="750404"/>
          <a:ext cx="670299" cy="670299"/>
        </a:xfrm>
        <a:prstGeom prst="ellipse">
          <a:avLst/>
        </a:prstGeom>
        <a:gradFill rotWithShape="0">
          <a:gsLst>
            <a:gs pos="77893">
              <a:srgbClr val="95CFF3"/>
            </a:gs>
            <a:gs pos="61950">
              <a:srgbClr val="FFDD9C"/>
            </a:gs>
            <a:gs pos="48000">
              <a:srgbClr val="FFDD9C"/>
            </a:gs>
            <a:gs pos="100000">
              <a:srgbClr val="95CFF3"/>
            </a:gs>
            <a:gs pos="50000">
              <a:srgbClr val="FFDD9C"/>
            </a:gs>
            <a:gs pos="100000">
              <a:srgbClr val="FFC000">
                <a:hueOff val="1890126"/>
                <a:satOff val="-8721"/>
                <a:lumOff val="321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6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Major Economics / Minor Sociology</a:t>
          </a:r>
        </a:p>
      </dsp:txBody>
      <dsp:txXfrm>
        <a:off x="3602187" y="848567"/>
        <a:ext cx="473973" cy="473973"/>
      </dsp:txXfrm>
    </dsp:sp>
    <dsp:sp modelId="{70764F3C-48BA-4A4B-A5C5-C9859983DC00}">
      <dsp:nvSpPr>
        <dsp:cNvPr id="0" name=""/>
        <dsp:cNvSpPr/>
      </dsp:nvSpPr>
      <dsp:spPr>
        <a:xfrm>
          <a:off x="3007803" y="1749780"/>
          <a:ext cx="473407" cy="1680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ysClr val="window" lastClr="FFFFFF">
                <a:lumMod val="75000"/>
              </a:sysClr>
            </a:gs>
            <a:gs pos="50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6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007803" y="1783388"/>
        <a:ext cx="422996" cy="100822"/>
      </dsp:txXfrm>
    </dsp:sp>
    <dsp:sp modelId="{C3262928-B1F9-430F-80E0-B4F5D1AB9262}">
      <dsp:nvSpPr>
        <dsp:cNvPr id="0" name=""/>
        <dsp:cNvSpPr/>
      </dsp:nvSpPr>
      <dsp:spPr>
        <a:xfrm>
          <a:off x="3704516" y="1498649"/>
          <a:ext cx="670299" cy="670299"/>
        </a:xfrm>
        <a:prstGeom prst="ellipse">
          <a:avLst/>
        </a:prstGeom>
        <a:gradFill rotWithShape="0">
          <a:gsLst>
            <a:gs pos="90256">
              <a:srgbClr val="FFDD9C"/>
            </a:gs>
            <a:gs pos="80000">
              <a:srgbClr val="FFDD9C"/>
            </a:gs>
            <a:gs pos="0">
              <a:srgbClr val="9FF390"/>
            </a:gs>
            <a:gs pos="50000">
              <a:srgbClr val="FFC000">
                <a:hueOff val="2835189"/>
                <a:satOff val="-13082"/>
                <a:lumOff val="481"/>
                <a:alphaOff val="0"/>
                <a:lumMod val="105000"/>
                <a:satMod val="103000"/>
                <a:tint val="73000"/>
              </a:srgbClr>
            </a:gs>
            <a:gs pos="100000">
              <a:srgbClr val="FFDD9C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6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Major Political Science / Minor Economics</a:t>
          </a:r>
        </a:p>
      </dsp:txBody>
      <dsp:txXfrm>
        <a:off x="3802679" y="1596812"/>
        <a:ext cx="473973" cy="473973"/>
      </dsp:txXfrm>
    </dsp:sp>
    <dsp:sp modelId="{621A1DE2-25D6-4D7F-AAEE-AE842ABF9AB1}">
      <dsp:nvSpPr>
        <dsp:cNvPr id="0" name=""/>
        <dsp:cNvSpPr/>
      </dsp:nvSpPr>
      <dsp:spPr>
        <a:xfrm rot="1800000">
          <a:off x="2913842" y="2100446"/>
          <a:ext cx="473407" cy="1680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ysClr val="window" lastClr="FFFFFF">
                <a:lumMod val="75000"/>
              </a:sysClr>
            </a:gs>
            <a:gs pos="50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6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917219" y="2121451"/>
        <a:ext cx="422996" cy="100822"/>
      </dsp:txXfrm>
    </dsp:sp>
    <dsp:sp modelId="{C5AFA4CD-F282-4E78-BC1E-17EB86B52109}">
      <dsp:nvSpPr>
        <dsp:cNvPr id="0" name=""/>
        <dsp:cNvSpPr/>
      </dsp:nvSpPr>
      <dsp:spPr>
        <a:xfrm>
          <a:off x="3504024" y="2246895"/>
          <a:ext cx="670299" cy="670299"/>
        </a:xfrm>
        <a:prstGeom prst="ellipse">
          <a:avLst/>
        </a:prstGeom>
        <a:gradFill rotWithShape="0">
          <a:gsLst>
            <a:gs pos="83000">
              <a:srgbClr val="CCCCFF"/>
            </a:gs>
            <a:gs pos="88480">
              <a:srgbClr val="CCCCFF"/>
            </a:gs>
            <a:gs pos="52000">
              <a:srgbClr val="9FF390"/>
            </a:gs>
            <a:gs pos="51000">
              <a:srgbClr val="9FF390"/>
            </a:gs>
            <a:gs pos="0">
              <a:srgbClr val="FFC000">
                <a:hueOff val="3780252"/>
                <a:satOff val="-17443"/>
                <a:lumOff val="642"/>
                <a:alphaOff val="0"/>
                <a:lumMod val="110000"/>
                <a:satMod val="105000"/>
                <a:tint val="67000"/>
              </a:srgbClr>
            </a:gs>
            <a:gs pos="2000">
              <a:srgbClr val="FFC000">
                <a:hueOff val="3780252"/>
                <a:satOff val="-17443"/>
                <a:lumOff val="642"/>
                <a:alphaOff val="0"/>
                <a:lumMod val="105000"/>
                <a:satMod val="103000"/>
                <a:tint val="73000"/>
              </a:srgbClr>
            </a:gs>
            <a:gs pos="100000">
              <a:srgbClr val="CCCCF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6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Major Political Science / Minor Philosophy</a:t>
          </a:r>
        </a:p>
      </dsp:txBody>
      <dsp:txXfrm>
        <a:off x="3602187" y="2345058"/>
        <a:ext cx="473973" cy="473973"/>
      </dsp:txXfrm>
    </dsp:sp>
    <dsp:sp modelId="{3C0B4275-445E-47C1-B22E-F1B8DD5645C8}">
      <dsp:nvSpPr>
        <dsp:cNvPr id="0" name=""/>
        <dsp:cNvSpPr/>
      </dsp:nvSpPr>
      <dsp:spPr>
        <a:xfrm rot="3600000">
          <a:off x="2657137" y="2357151"/>
          <a:ext cx="473407" cy="1680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ysClr val="window" lastClr="FFFFFF">
                <a:lumMod val="75000"/>
              </a:sysClr>
            </a:gs>
            <a:gs pos="50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6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669740" y="2368930"/>
        <a:ext cx="422996" cy="100822"/>
      </dsp:txXfrm>
    </dsp:sp>
    <dsp:sp modelId="{56B3D000-09A4-40C0-8A63-A4CD1011B22C}">
      <dsp:nvSpPr>
        <dsp:cNvPr id="0" name=""/>
        <dsp:cNvSpPr/>
      </dsp:nvSpPr>
      <dsp:spPr>
        <a:xfrm>
          <a:off x="2956270" y="2794648"/>
          <a:ext cx="670299" cy="670299"/>
        </a:xfrm>
        <a:prstGeom prst="ellipse">
          <a:avLst/>
        </a:prstGeom>
        <a:gradFill rotWithShape="0">
          <a:gsLst>
            <a:gs pos="0">
              <a:srgbClr val="FFC000">
                <a:hueOff val="4725315"/>
                <a:satOff val="-21804"/>
                <a:lumOff val="802"/>
                <a:alphaOff val="0"/>
                <a:lumMod val="110000"/>
                <a:satMod val="105000"/>
                <a:tint val="67000"/>
              </a:srgbClr>
            </a:gs>
            <a:gs pos="85000">
              <a:srgbClr val="95CFF3"/>
            </a:gs>
            <a:gs pos="50000">
              <a:srgbClr val="FFC000">
                <a:hueOff val="4725315"/>
                <a:satOff val="-21804"/>
                <a:lumOff val="802"/>
                <a:alphaOff val="0"/>
                <a:lumMod val="105000"/>
                <a:satMod val="103000"/>
                <a:tint val="73000"/>
              </a:srgbClr>
            </a:gs>
            <a:gs pos="100000">
              <a:srgbClr val="95CFF3"/>
            </a:gs>
            <a:gs pos="100000">
              <a:srgbClr val="95CFF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6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Major Political Science/ Minor Sociology</a:t>
          </a:r>
        </a:p>
      </dsp:txBody>
      <dsp:txXfrm>
        <a:off x="3054433" y="2892811"/>
        <a:ext cx="473973" cy="473973"/>
      </dsp:txXfrm>
    </dsp:sp>
    <dsp:sp modelId="{C3563FDD-829B-411E-99AE-022047E85375}">
      <dsp:nvSpPr>
        <dsp:cNvPr id="0" name=""/>
        <dsp:cNvSpPr/>
      </dsp:nvSpPr>
      <dsp:spPr>
        <a:xfrm rot="5400000">
          <a:off x="2306471" y="2451112"/>
          <a:ext cx="473407" cy="1680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ysClr val="window" lastClr="FFFFFF">
                <a:lumMod val="75000"/>
              </a:sysClr>
            </a:gs>
            <a:gs pos="50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6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2331677" y="2459515"/>
        <a:ext cx="422996" cy="100822"/>
      </dsp:txXfrm>
    </dsp:sp>
    <dsp:sp modelId="{3FEF3A83-1D54-4F52-8CB4-30F166F2C2E8}">
      <dsp:nvSpPr>
        <dsp:cNvPr id="0" name=""/>
        <dsp:cNvSpPr/>
      </dsp:nvSpPr>
      <dsp:spPr>
        <a:xfrm>
          <a:off x="2208025" y="2995140"/>
          <a:ext cx="670299" cy="670299"/>
        </a:xfrm>
        <a:prstGeom prst="ellipse">
          <a:avLst/>
        </a:prstGeom>
        <a:gradFill rotWithShape="0">
          <a:gsLst>
            <a:gs pos="85839">
              <a:srgbClr val="FFDD9C"/>
            </a:gs>
            <a:gs pos="48000">
              <a:srgbClr val="95CFF3"/>
            </a:gs>
            <a:gs pos="38064">
              <a:srgbClr val="95CFF3"/>
            </a:gs>
            <a:gs pos="6000">
              <a:srgbClr val="95CFF3"/>
            </a:gs>
            <a:gs pos="21000">
              <a:srgbClr val="95CFF3"/>
            </a:gs>
            <a:gs pos="93805">
              <a:srgbClr val="FFDD9C"/>
            </a:gs>
            <a:gs pos="87000">
              <a:srgbClr val="FFDD9C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6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Major Sociology/ Minor Economics</a:t>
          </a:r>
        </a:p>
      </dsp:txBody>
      <dsp:txXfrm>
        <a:off x="2306188" y="3093303"/>
        <a:ext cx="473973" cy="473973"/>
      </dsp:txXfrm>
    </dsp:sp>
    <dsp:sp modelId="{4F7A5765-A610-44E2-B0C5-F86AB008253C}">
      <dsp:nvSpPr>
        <dsp:cNvPr id="0" name=""/>
        <dsp:cNvSpPr/>
      </dsp:nvSpPr>
      <dsp:spPr>
        <a:xfrm rot="7200000">
          <a:off x="1955805" y="2357151"/>
          <a:ext cx="473407" cy="1680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ysClr val="window" lastClr="FFFFFF">
                <a:lumMod val="75000"/>
              </a:sysClr>
            </a:gs>
            <a:gs pos="50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6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1993613" y="2368930"/>
        <a:ext cx="422996" cy="100822"/>
      </dsp:txXfrm>
    </dsp:sp>
    <dsp:sp modelId="{425013E1-1DAF-441F-A81F-39E3F3F602FE}">
      <dsp:nvSpPr>
        <dsp:cNvPr id="0" name=""/>
        <dsp:cNvSpPr/>
      </dsp:nvSpPr>
      <dsp:spPr>
        <a:xfrm>
          <a:off x="1459779" y="2794648"/>
          <a:ext cx="670299" cy="670299"/>
        </a:xfrm>
        <a:prstGeom prst="ellipse">
          <a:avLst/>
        </a:prstGeom>
        <a:gradFill rotWithShape="0">
          <a:gsLst>
            <a:gs pos="4000">
              <a:srgbClr val="95CFF3"/>
            </a:gs>
            <a:gs pos="77000">
              <a:srgbClr val="CCCCFF"/>
            </a:gs>
            <a:gs pos="61066">
              <a:srgbClr val="95CFF3"/>
            </a:gs>
            <a:gs pos="57000">
              <a:srgbClr val="95CFF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6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Major Sociology / Minor Philosophy</a:t>
          </a:r>
        </a:p>
      </dsp:txBody>
      <dsp:txXfrm>
        <a:off x="1557942" y="2892811"/>
        <a:ext cx="473973" cy="473973"/>
      </dsp:txXfrm>
    </dsp:sp>
    <dsp:sp modelId="{246E898F-D3C1-48D7-8E8B-999157851932}">
      <dsp:nvSpPr>
        <dsp:cNvPr id="0" name=""/>
        <dsp:cNvSpPr/>
      </dsp:nvSpPr>
      <dsp:spPr>
        <a:xfrm rot="9000000">
          <a:off x="1699099" y="2100446"/>
          <a:ext cx="473407" cy="1680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ysClr val="window" lastClr="FFFFFF">
                <a:lumMod val="75000"/>
              </a:sysClr>
            </a:gs>
            <a:gs pos="50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6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1746133" y="2121451"/>
        <a:ext cx="422996" cy="100822"/>
      </dsp:txXfrm>
    </dsp:sp>
    <dsp:sp modelId="{A5F0ED06-C563-4265-A521-584D2C168941}">
      <dsp:nvSpPr>
        <dsp:cNvPr id="0" name=""/>
        <dsp:cNvSpPr/>
      </dsp:nvSpPr>
      <dsp:spPr>
        <a:xfrm>
          <a:off x="912025" y="2246895"/>
          <a:ext cx="670299" cy="670299"/>
        </a:xfrm>
        <a:prstGeom prst="ellipse">
          <a:avLst/>
        </a:prstGeom>
        <a:gradFill rotWithShape="0">
          <a:gsLst>
            <a:gs pos="0">
              <a:srgbClr val="95CFF3"/>
            </a:gs>
            <a:gs pos="50000">
              <a:srgbClr val="95CFF3"/>
            </a:gs>
            <a:gs pos="100000">
              <a:srgbClr val="9FF39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6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Manjor Sociology / Minor Political Science </a:t>
          </a:r>
        </a:p>
      </dsp:txBody>
      <dsp:txXfrm>
        <a:off x="1010188" y="2345058"/>
        <a:ext cx="473973" cy="473973"/>
      </dsp:txXfrm>
    </dsp:sp>
    <dsp:sp modelId="{74C6D8EB-3B2E-415D-B932-02FD0A9B4308}">
      <dsp:nvSpPr>
        <dsp:cNvPr id="0" name=""/>
        <dsp:cNvSpPr/>
      </dsp:nvSpPr>
      <dsp:spPr>
        <a:xfrm rot="10800000">
          <a:off x="1605139" y="1749780"/>
          <a:ext cx="473407" cy="1680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ysClr val="window" lastClr="FFFFFF">
                <a:lumMod val="75000"/>
              </a:sysClr>
            </a:gs>
            <a:gs pos="50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6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1655550" y="1783388"/>
        <a:ext cx="422996" cy="100822"/>
      </dsp:txXfrm>
    </dsp:sp>
    <dsp:sp modelId="{EE0027E1-8384-4235-B781-24B867B4E4BE}">
      <dsp:nvSpPr>
        <dsp:cNvPr id="0" name=""/>
        <dsp:cNvSpPr/>
      </dsp:nvSpPr>
      <dsp:spPr>
        <a:xfrm>
          <a:off x="711534" y="1498649"/>
          <a:ext cx="670299" cy="670299"/>
        </a:xfrm>
        <a:prstGeom prst="ellipse">
          <a:avLst/>
        </a:prstGeom>
        <a:gradFill rotWithShape="0">
          <a:gsLst>
            <a:gs pos="0">
              <a:srgbClr val="CCCCFF"/>
            </a:gs>
            <a:gs pos="50000">
              <a:srgbClr val="CCCCFF"/>
            </a:gs>
            <a:gs pos="90000">
              <a:srgbClr val="FFDD9C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6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Major Philosophy/ Minor Economics</a:t>
          </a:r>
        </a:p>
      </dsp:txBody>
      <dsp:txXfrm>
        <a:off x="809697" y="1596812"/>
        <a:ext cx="473973" cy="473973"/>
      </dsp:txXfrm>
    </dsp:sp>
    <dsp:sp modelId="{E7197900-ED3A-483B-8FD8-921B55215048}">
      <dsp:nvSpPr>
        <dsp:cNvPr id="0" name=""/>
        <dsp:cNvSpPr/>
      </dsp:nvSpPr>
      <dsp:spPr>
        <a:xfrm rot="12600000">
          <a:off x="1699099" y="1399114"/>
          <a:ext cx="473407" cy="1680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ysClr val="window" lastClr="FFFFFF">
                <a:lumMod val="75000"/>
              </a:sysClr>
            </a:gs>
            <a:gs pos="50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6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1746133" y="1445325"/>
        <a:ext cx="422996" cy="100822"/>
      </dsp:txXfrm>
    </dsp:sp>
    <dsp:sp modelId="{FC10865B-4234-4BEA-A266-CE963C1FF202}">
      <dsp:nvSpPr>
        <dsp:cNvPr id="0" name=""/>
        <dsp:cNvSpPr/>
      </dsp:nvSpPr>
      <dsp:spPr>
        <a:xfrm>
          <a:off x="912025" y="750404"/>
          <a:ext cx="670299" cy="670299"/>
        </a:xfrm>
        <a:prstGeom prst="ellipse">
          <a:avLst/>
        </a:prstGeom>
        <a:gradFill rotWithShape="0">
          <a:gsLst>
            <a:gs pos="0">
              <a:srgbClr val="CCCCFF"/>
            </a:gs>
            <a:gs pos="50000">
              <a:srgbClr val="CCCCFF"/>
            </a:gs>
            <a:gs pos="100000">
              <a:srgbClr val="9FF39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6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Major Philosophy/ Minor Political Science</a:t>
          </a:r>
        </a:p>
      </dsp:txBody>
      <dsp:txXfrm>
        <a:off x="1010188" y="848567"/>
        <a:ext cx="473973" cy="473973"/>
      </dsp:txXfrm>
    </dsp:sp>
    <dsp:sp modelId="{F088A258-9F76-4EAD-984D-0835F41C8168}">
      <dsp:nvSpPr>
        <dsp:cNvPr id="0" name=""/>
        <dsp:cNvSpPr/>
      </dsp:nvSpPr>
      <dsp:spPr>
        <a:xfrm rot="14400000">
          <a:off x="1955805" y="1142408"/>
          <a:ext cx="473407" cy="1680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ysClr val="window" lastClr="FFFFFF">
                <a:lumMod val="75000"/>
              </a:sysClr>
            </a:gs>
            <a:gs pos="50000">
              <a:sysClr val="window" lastClr="FFFFFF">
                <a:lumMod val="75000"/>
              </a:sysClr>
            </a:gs>
            <a:gs pos="100000">
              <a:sysClr val="window" lastClr="FFFFFF">
                <a:lumMod val="75000"/>
              </a:sys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600" kern="1200">
            <a:solidFill>
              <a:sysClr val="windowText" lastClr="000000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1993613" y="1197845"/>
        <a:ext cx="422996" cy="100822"/>
      </dsp:txXfrm>
    </dsp:sp>
    <dsp:sp modelId="{26D04D0B-5269-4A11-89C0-52F1A1FD0296}">
      <dsp:nvSpPr>
        <dsp:cNvPr id="0" name=""/>
        <dsp:cNvSpPr/>
      </dsp:nvSpPr>
      <dsp:spPr>
        <a:xfrm>
          <a:off x="1459779" y="202650"/>
          <a:ext cx="670299" cy="670299"/>
        </a:xfrm>
        <a:prstGeom prst="ellipse">
          <a:avLst/>
        </a:prstGeom>
        <a:gradFill rotWithShape="0">
          <a:gsLst>
            <a:gs pos="0">
              <a:srgbClr val="CCCCFF"/>
            </a:gs>
            <a:gs pos="50000">
              <a:srgbClr val="CCCCFF"/>
            </a:gs>
            <a:gs pos="100000">
              <a:srgbClr val="95CFF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6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Major Philosophy/ Minor Sociology</a:t>
          </a:r>
        </a:p>
      </dsp:txBody>
      <dsp:txXfrm>
        <a:off x="1557942" y="300813"/>
        <a:ext cx="473973" cy="473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F53F9CF6-3C59-0044-A98E-5621531DB8C4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705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705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68D2B203-0CFB-0947-A4BA-DD5C56FB7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646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9281" y="4715907"/>
            <a:ext cx="4865156" cy="4467701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969897" y="9431814"/>
            <a:ext cx="827778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89D8F-B765-7F48-A694-74FB4F66D1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62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011"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40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483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052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479">
              <a:buClr>
                <a:srgbClr val="3D6CB1"/>
              </a:buClr>
              <a:tabLst>
                <a:tab pos="245988" algn="l"/>
                <a:tab pos="246461" algn="l"/>
              </a:tabLst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226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464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149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35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994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160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850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1714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823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2727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123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89D8F-B765-7F48-A694-74FB4F66D1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36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83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393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011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494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75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573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47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2193079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9" y="2781702"/>
            <a:ext cx="7500939" cy="416138"/>
          </a:xfrm>
        </p:spPr>
        <p:txBody>
          <a:bodyPr/>
          <a:lstStyle>
            <a:lvl1pPr algn="l">
              <a:defRPr>
                <a:solidFill>
                  <a:srgbClr val="0071BC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3212350"/>
            <a:ext cx="7500938" cy="271350"/>
          </a:xfrm>
        </p:spPr>
        <p:txBody>
          <a:bodyPr/>
          <a:lstStyle>
            <a:lvl1pPr marL="0" indent="0" algn="l">
              <a:buNone/>
              <a:defRPr sz="1400" b="0">
                <a:solidFill>
                  <a:srgbClr val="0071B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8680" y="3956596"/>
            <a:ext cx="4679325" cy="734531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rgbClr val="0071BC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rgbClr val="0071BC"/>
                </a:solidFill>
              </a:defRPr>
            </a:lvl2pPr>
            <a:lvl3pPr marL="0" indent="0">
              <a:spcBef>
                <a:spcPts val="567"/>
              </a:spcBef>
              <a:buNone/>
              <a:defRPr sz="1400">
                <a:solidFill>
                  <a:srgbClr val="0071BC"/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819500"/>
            <a:ext cx="9144000" cy="324000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 dirty="0"/>
          </a:p>
        </p:txBody>
      </p:sp>
      <p:pic>
        <p:nvPicPr>
          <p:cNvPr id="10" name="Picture 9" descr="TCD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10" y="473558"/>
            <a:ext cx="4076301" cy="109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&amp; 2 Column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364832"/>
            <a:ext cx="9144000" cy="777478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45306" indent="0" algn="l"/>
            <a:endParaRPr lang="en-GB" sz="75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3" y="4534762"/>
            <a:ext cx="2060224" cy="4129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685800"/>
            <a:ext cx="7500938" cy="207169"/>
          </a:xfrm>
        </p:spPr>
        <p:txBody>
          <a:bodyPr/>
          <a:lstStyle>
            <a:lvl1pPr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78706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410806"/>
            <a:ext cx="7500938" cy="3030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2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410806"/>
            <a:ext cx="7500938" cy="3030141"/>
          </a:xfrm>
        </p:spPr>
        <p:txBody>
          <a:bodyPr/>
          <a:lstStyle/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685802"/>
            <a:ext cx="7500938" cy="207169"/>
          </a:xfrm>
        </p:spPr>
        <p:txBody>
          <a:bodyPr/>
          <a:lstStyle>
            <a:lvl1pPr>
              <a:defRPr sz="1400" b="0">
                <a:solidFill>
                  <a:srgbClr val="0071BC"/>
                </a:solidFill>
              </a:defRPr>
            </a:lvl1pPr>
          </a:lstStyle>
          <a:p>
            <a:pPr lvl="0"/>
            <a:r>
              <a:rPr lang="ga-I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00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1BC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80" y="1428750"/>
            <a:ext cx="3819525" cy="2990766"/>
          </a:xfrm>
        </p:spPr>
        <p:txBody>
          <a:bodyPr/>
          <a:lstStyle>
            <a:lvl1pPr marL="238125" indent="-238125">
              <a:spcBef>
                <a:spcPts val="85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1400" b="0"/>
            </a:lvl1pPr>
            <a:lvl2pPr marL="503238" indent="-207963">
              <a:spcBef>
                <a:spcPts val="0"/>
              </a:spcBef>
              <a:spcAft>
                <a:spcPts val="567"/>
              </a:spcAft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685802"/>
            <a:ext cx="7500938" cy="207169"/>
          </a:xfrm>
        </p:spPr>
        <p:txBody>
          <a:bodyPr/>
          <a:lstStyle>
            <a:lvl1pPr>
              <a:defRPr sz="1400" b="0">
                <a:solidFill>
                  <a:srgbClr val="0071BC"/>
                </a:solidFill>
              </a:defRPr>
            </a:lvl1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819500"/>
            <a:ext cx="9144000" cy="324000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 anchorCtr="0"/>
          <a:lstStyle/>
          <a:p>
            <a:pPr marL="727075" indent="0" algn="l"/>
            <a:r>
              <a:rPr lang="en-GB" sz="1000" b="1" dirty="0"/>
              <a:t>Trinity College Dublin, </a:t>
            </a:r>
            <a:r>
              <a:rPr lang="en-GB" sz="1000" dirty="0"/>
              <a:t>The University of Dublin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954041" y="4903833"/>
            <a:ext cx="3755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0B15D8-8C78-934C-9F81-483F5C37CC80}" type="slidenum">
              <a:rPr lang="en-US" sz="1000" smtClean="0">
                <a:solidFill>
                  <a:schemeClr val="bg1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03F7601-7215-6143-A78F-FF5D4A5B1FE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39200" y="1078712"/>
            <a:ext cx="4204800" cy="3739342"/>
          </a:xfrm>
          <a:solidFill>
            <a:schemeClr val="accent4"/>
          </a:solidFill>
        </p:spPr>
        <p:txBody>
          <a:bodyPr tIns="0" anchor="ctr" anchorCtr="0"/>
          <a:lstStyle>
            <a:lvl1pPr algn="ctr"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GB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28236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1BC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685802"/>
            <a:ext cx="7500938" cy="207169"/>
          </a:xfrm>
        </p:spPr>
        <p:txBody>
          <a:bodyPr/>
          <a:lstStyle>
            <a:lvl1pPr>
              <a:defRPr sz="1400" b="0">
                <a:solidFill>
                  <a:srgbClr val="0071BC"/>
                </a:solidFill>
              </a:defRPr>
            </a:lvl1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819500"/>
            <a:ext cx="9144000" cy="324000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 anchorCtr="0"/>
          <a:lstStyle/>
          <a:p>
            <a:pPr marL="727075" indent="0" algn="l"/>
            <a:r>
              <a:rPr lang="en-GB" sz="1000" b="1" dirty="0"/>
              <a:t>Trinity College Dublin, </a:t>
            </a:r>
            <a:r>
              <a:rPr lang="en-GB" sz="1000" dirty="0"/>
              <a:t>The University of Dublin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954041" y="4903833"/>
            <a:ext cx="3755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0B15D8-8C78-934C-9F81-483F5C37CC80}" type="slidenum">
              <a:rPr lang="en-US" sz="1000" smtClean="0">
                <a:solidFill>
                  <a:schemeClr val="bg1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E8133FA6-B904-6D43-AB09-6D2C027455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078712"/>
            <a:ext cx="9144000" cy="3739342"/>
          </a:xfrm>
          <a:solidFill>
            <a:schemeClr val="accent4"/>
          </a:solidFill>
        </p:spPr>
        <p:txBody>
          <a:bodyPr tIns="0" anchor="ctr" anchorCtr="0"/>
          <a:lstStyle>
            <a:lvl1pPr algn="ctr"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GB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13861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19500"/>
            <a:ext cx="9144000" cy="324000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9" y="2786400"/>
            <a:ext cx="7500939" cy="416138"/>
          </a:xfrm>
        </p:spPr>
        <p:txBody>
          <a:bodyPr/>
          <a:lstStyle>
            <a:lvl1pPr algn="l">
              <a:defRPr sz="4200">
                <a:solidFill>
                  <a:srgbClr val="0071BC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193079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TCD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10" y="473558"/>
            <a:ext cx="4076301" cy="109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8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1BC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2 Column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1BC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6" y="1410809"/>
            <a:ext cx="7527924" cy="2732569"/>
          </a:xfrm>
        </p:spPr>
        <p:txBody>
          <a:bodyPr/>
          <a:lstStyle>
            <a:lvl1pPr marL="0" indent="0" rtl="0">
              <a:spcBef>
                <a:spcPts val="900"/>
              </a:spcBef>
              <a:buClr>
                <a:schemeClr val="tx2"/>
              </a:buClr>
              <a:buSzPts val="2000"/>
              <a:buFont typeface="Arial"/>
              <a:buNone/>
              <a:defRPr sz="2000" b="1"/>
            </a:lvl1pPr>
            <a:lvl2pPr marL="625475" indent="-233363" rtl="0">
              <a:buSzPts val="2000"/>
              <a:buFont typeface="Minion Pro"/>
              <a:buChar char="‒"/>
              <a:defRPr sz="2000"/>
            </a:lvl2pPr>
            <a:lvl3pPr marL="912813" indent="-222250" rtl="0">
              <a:buSzPts val="2000"/>
              <a:buFont typeface="Arial"/>
              <a:buChar char="»"/>
              <a:defRPr sz="2000"/>
            </a:lvl3pPr>
            <a:lvl4pPr marL="1128713" indent="-190500">
              <a:defRPr sz="2000"/>
            </a:lvl4pPr>
            <a:lvl5pPr marL="1439863" indent="-185738">
              <a:defRPr sz="2000"/>
            </a:lvl5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685802"/>
            <a:ext cx="7500938" cy="207169"/>
          </a:xfrm>
        </p:spPr>
        <p:txBody>
          <a:bodyPr/>
          <a:lstStyle>
            <a:lvl1pPr>
              <a:defRPr sz="1400" b="0">
                <a:solidFill>
                  <a:srgbClr val="0071BC"/>
                </a:solidFill>
              </a:defRPr>
            </a:lvl1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495500"/>
            <a:ext cx="9144000" cy="648000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/>
          </a:p>
        </p:txBody>
      </p:sp>
      <p:pic>
        <p:nvPicPr>
          <p:cNvPr id="13" name="Picture 12" descr="TCD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78" y="4613536"/>
            <a:ext cx="1585894" cy="42748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954041" y="4903833"/>
            <a:ext cx="3755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0B15D8-8C78-934C-9F81-483F5C37CC80}" type="slidenum">
              <a:rPr lang="en-US" sz="1000" smtClean="0">
                <a:solidFill>
                  <a:schemeClr val="bg1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6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9128-4337-48DB-8A4F-46A9A07E1C72}" type="datetimeFigureOut">
              <a:rPr lang="en-I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22/03/2024</a:t>
            </a:fld>
            <a:endParaRPr lang="en-I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A390-F74C-419D-ABFB-5735B1B48667}" type="slidenum">
              <a:rPr lang="en-I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873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6051" y="1417033"/>
            <a:ext cx="3748404" cy="2963228"/>
          </a:xfrm>
          <a:prstGeom prst="rect">
            <a:avLst/>
          </a:prstGeom>
        </p:spPr>
        <p:txBody>
          <a:bodyPr/>
          <a:lstStyle>
            <a:lvl1pPr>
              <a:defRPr sz="1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b="0" dirty="0"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682C1-CEFE-4750-9519-48598D25D71A}" type="datetimeFigureOut">
              <a:rPr lang="en-US"/>
              <a:pPr>
                <a:defRPr/>
              </a:pPr>
              <a:t>3/22/2024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551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9" y="270000"/>
            <a:ext cx="7500939" cy="421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ga-IE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403663"/>
            <a:ext cx="7500938" cy="3072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819500"/>
            <a:ext cx="9144000" cy="324000"/>
          </a:xfrm>
          <a:prstGeom prst="rect">
            <a:avLst/>
          </a:prstGeom>
          <a:solidFill>
            <a:srgbClr val="0E73B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 anchorCtr="0"/>
          <a:lstStyle/>
          <a:p>
            <a:pPr marL="727075" indent="0" algn="l"/>
            <a:r>
              <a:rPr lang="en-GB" sz="1000" b="1" dirty="0"/>
              <a:t>Trinity College Dublin, </a:t>
            </a:r>
            <a:r>
              <a:rPr lang="en-GB" sz="1000" dirty="0"/>
              <a:t>The University of Dublin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954041" y="4903833"/>
            <a:ext cx="3755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0B15D8-8C78-934C-9F81-483F5C37CC80}" type="slidenum">
              <a:rPr lang="en-US" sz="1000" smtClean="0">
                <a:solidFill>
                  <a:schemeClr val="bg1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54" r:id="rId6"/>
    <p:sldLayoutId id="2147483661" r:id="rId7"/>
    <p:sldLayoutId id="2147483662" r:id="rId8"/>
    <p:sldLayoutId id="2147483665" r:id="rId9"/>
    <p:sldLayoutId id="2147483666" r:id="rId1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0E73B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417"/>
        </a:spcBef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17500" indent="-317500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68325" indent="-222250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84225" indent="-201613" algn="l" defTabSz="914400" rtl="0" eaLnBrk="1" latinLnBrk="0" hangingPunct="1">
        <a:spcBef>
          <a:spcPts val="1134"/>
        </a:spcBef>
        <a:buClr>
          <a:schemeClr val="tx2"/>
        </a:buClr>
        <a:buFont typeface="Minion Pro" pitchFamily="18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185738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cd.ie/students/clubs-societie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mpanile 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8" name="Rectangle 3"/>
          <p:cNvSpPr>
            <a:spLocks/>
          </p:cNvSpPr>
          <p:nvPr/>
        </p:nvSpPr>
        <p:spPr bwMode="auto">
          <a:xfrm>
            <a:off x="455655" y="4822827"/>
            <a:ext cx="4217987" cy="10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683998">
              <a:defRPr/>
            </a:pPr>
            <a:r>
              <a:rPr lang="en-US" sz="1000" b="1" baseline="30000" dirty="0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Trinity College Dublin, </a:t>
            </a:r>
            <a:r>
              <a:rPr lang="en-US" sz="1000" baseline="30000" dirty="0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The University of Dublin</a:t>
            </a:r>
            <a:endParaRPr lang="en-US" sz="1000" b="1" baseline="30000" dirty="0">
              <a:solidFill>
                <a:srgbClr val="FFFFFF"/>
              </a:solidFill>
              <a:latin typeface="Source Sans Pro" charset="0"/>
              <a:cs typeface="Source Sans Pro" charset="0"/>
              <a:sym typeface="Source Sans Pro" charset="0"/>
            </a:endParaRPr>
          </a:p>
        </p:txBody>
      </p:sp>
      <p:pic>
        <p:nvPicPr>
          <p:cNvPr id="9" name="Picture 4" descr="TCD_White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29" y="382590"/>
            <a:ext cx="157321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309213" y="1092820"/>
            <a:ext cx="8525573" cy="3511925"/>
          </a:xfrm>
          <a:prstGeom prst="rect">
            <a:avLst/>
          </a:prstGeom>
        </p:spPr>
        <p:txBody>
          <a:bodyPr vert="horz" lIns="91226" tIns="45613" rIns="91226" bIns="45613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4500" b="1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ea typeface="Source Sans Pro"/>
              </a:rPr>
              <a:t>PPES Philosophy, Political Science, </a:t>
            </a:r>
            <a:r>
              <a:rPr lang="en-IE" sz="4000" spc="-4" dirty="0">
                <a:solidFill>
                  <a:srgbClr val="FFFFFF"/>
                </a:solidFill>
                <a:latin typeface="Calibri"/>
                <a:cs typeface="Calibri"/>
              </a:rPr>
              <a:t>Economics </a:t>
            </a:r>
            <a:r>
              <a:rPr lang="en-IE" sz="4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lang="en-IE" sz="4000" spc="-7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IE" sz="4000" spc="-4" dirty="0">
                <a:solidFill>
                  <a:srgbClr val="FFFFFF"/>
                </a:solidFill>
                <a:latin typeface="Calibri"/>
                <a:cs typeface="Calibri"/>
              </a:rPr>
              <a:t>Sociology</a:t>
            </a:r>
            <a:endParaRPr lang="en-IE" sz="4000" dirty="0">
              <a:latin typeface="Calibri"/>
              <a:cs typeface="Calibri"/>
            </a:endParaRPr>
          </a:p>
          <a:p>
            <a:pPr>
              <a:defRPr/>
            </a:pPr>
            <a:endParaRPr lang="en-US" sz="4000" dirty="0">
              <a:solidFill>
                <a:schemeClr val="bg1"/>
              </a:solidFill>
              <a:ea typeface="Source Sans Pro"/>
            </a:endParaRPr>
          </a:p>
          <a:p>
            <a:pPr>
              <a:lnSpc>
                <a:spcPct val="60000"/>
              </a:lnSpc>
              <a:spcBef>
                <a:spcPts val="300"/>
              </a:spcBef>
              <a:defRPr/>
            </a:pPr>
            <a:endParaRPr lang="en-US" sz="4800" b="0" dirty="0">
              <a:ea typeface="Source Sans Pro"/>
            </a:endParaRPr>
          </a:p>
          <a:p>
            <a:pPr>
              <a:lnSpc>
                <a:spcPct val="80000"/>
              </a:lnSpc>
              <a:spcBef>
                <a:spcPts val="300"/>
              </a:spcBef>
              <a:defRPr/>
            </a:pPr>
            <a:r>
              <a:rPr lang="en-IE" sz="2400" b="0" dirty="0">
                <a:solidFill>
                  <a:schemeClr val="bg1"/>
                </a:solidFill>
              </a:rPr>
              <a:t>Dr Elaine Moriarty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/>
            </a:pPr>
            <a:r>
              <a:rPr lang="en-IE" sz="2400" b="0" dirty="0">
                <a:solidFill>
                  <a:schemeClr val="bg1"/>
                </a:solidFill>
              </a:rPr>
              <a:t>Open Day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/>
            </a:pPr>
            <a:r>
              <a:rPr lang="en-IE" sz="2400" b="0" dirty="0">
                <a:solidFill>
                  <a:schemeClr val="bg1"/>
                </a:solidFill>
              </a:rPr>
              <a:t>Saturday 23 March, 2024</a:t>
            </a:r>
          </a:p>
        </p:txBody>
      </p:sp>
    </p:spTree>
    <p:extLst>
      <p:ext uri="{BB962C8B-B14F-4D97-AF65-F5344CB8AC3E}">
        <p14:creationId xmlns:p14="http://schemas.microsoft.com/office/powerpoint/2010/main" val="278936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8FAA8-750E-DCCA-B486-E7B871EB5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760E5-57F8-6646-359A-42EFBA3BB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4362" y="125050"/>
            <a:ext cx="2371725" cy="406564"/>
          </a:xfrm>
        </p:spPr>
        <p:txBody>
          <a:bodyPr/>
          <a:lstStyle/>
          <a:p>
            <a:r>
              <a:rPr lang="en-IE" dirty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  <a:t>Single </a:t>
            </a:r>
            <a:r>
              <a:rPr lang="en-IE" dirty="0" err="1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  <a:t>Honor</a:t>
            </a:r>
            <a:r>
              <a:rPr lang="en-IE" dirty="0">
                <a:solidFill>
                  <a:sysClr val="windowText" lastClr="000000"/>
                </a:solidFill>
                <a:latin typeface="Calibri" panose="020F0502020204030204"/>
                <a:ea typeface="+mn-ea"/>
                <a:cs typeface="+mn-cs"/>
              </a:rPr>
              <a:t> Degrees</a:t>
            </a:r>
          </a:p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8E4A4-8247-5415-D661-79664EF3FE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E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C321145-F58A-3131-6FF5-9036AC0DC7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9993580"/>
              </p:ext>
            </p:extLst>
          </p:nvPr>
        </p:nvGraphicFramePr>
        <p:xfrm>
          <a:off x="440531" y="795139"/>
          <a:ext cx="2100263" cy="2087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5A66CC7E-9835-E480-036D-D7E8D3CD6E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3334922"/>
              </p:ext>
            </p:extLst>
          </p:nvPr>
        </p:nvGraphicFramePr>
        <p:xfrm>
          <a:off x="6178390" y="624558"/>
          <a:ext cx="3267075" cy="242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C4A311D-CF47-A91B-8788-E7225CB2EEFB}"/>
              </a:ext>
            </a:extLst>
          </p:cNvPr>
          <p:cNvSpPr txBox="1"/>
          <p:nvPr/>
        </p:nvSpPr>
        <p:spPr>
          <a:xfrm>
            <a:off x="7183610" y="39938"/>
            <a:ext cx="20697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Joint </a:t>
            </a:r>
            <a:r>
              <a:rPr lang="en-GB" sz="18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Honor</a:t>
            </a:r>
            <a:endParaRPr lang="en-IE" dirty="0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D6FD63B5-3B8A-559B-52C4-31F8E41E4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3872216"/>
              </p:ext>
            </p:extLst>
          </p:nvPr>
        </p:nvGraphicFramePr>
        <p:xfrm>
          <a:off x="2217421" y="892971"/>
          <a:ext cx="5086350" cy="366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51ABC94-EFBD-E5C7-CA27-ACE36CA49698}"/>
              </a:ext>
            </a:extLst>
          </p:cNvPr>
          <p:cNvSpPr txBox="1"/>
          <p:nvPr/>
        </p:nvSpPr>
        <p:spPr>
          <a:xfrm>
            <a:off x="3818095" y="388700"/>
            <a:ext cx="2299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Major with Minor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15838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I study? Overview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IE" sz="1800" dirty="0"/>
              <a:t>Start with a grounding in all four subjects</a:t>
            </a:r>
          </a:p>
          <a:p>
            <a:pPr lvl="1"/>
            <a:r>
              <a:rPr lang="en-IE" sz="1800" dirty="0"/>
              <a:t>Then continue with those that interest you</a:t>
            </a:r>
          </a:p>
          <a:p>
            <a:pPr lvl="1"/>
            <a:r>
              <a:rPr lang="en-IE" sz="1800" dirty="0"/>
              <a:t>In the last two years choose the modules that interest you in one or two subjects</a:t>
            </a:r>
          </a:p>
          <a:p>
            <a:pPr lvl="1"/>
            <a:r>
              <a:rPr lang="en-IE" sz="1800" dirty="0"/>
              <a:t>The final year you’ll also do a large independent project using the skills and knowledge you’ve gained</a:t>
            </a:r>
          </a:p>
          <a:p>
            <a:pPr lvl="1"/>
            <a:r>
              <a:rPr lang="en-IE" sz="1800" dirty="0"/>
              <a:t>Plus there’s the opportunity to study abroad in third year</a:t>
            </a:r>
          </a:p>
          <a:p>
            <a:pPr lvl="1"/>
            <a:endParaRPr lang="en-IE" dirty="0"/>
          </a:p>
        </p:txBody>
      </p:sp>
      <p:pic>
        <p:nvPicPr>
          <p:cNvPr id="9" name="Picture 2" descr="http://2.bp.blogspot.com/-ElMOPo2yOO4/TdC04riv_zI/AAAAAAAAAEM/blRh_a5lrzE/s1600/bible-study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28644"/>
            <a:ext cx="1367823" cy="110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499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bject 3"/>
          <p:cNvSpPr>
            <a:spLocks noChangeArrowheads="1"/>
          </p:cNvSpPr>
          <p:nvPr/>
        </p:nvSpPr>
        <p:spPr bwMode="auto">
          <a:xfrm>
            <a:off x="4847036" y="973381"/>
            <a:ext cx="3293354" cy="3821644"/>
          </a:xfrm>
          <a:custGeom>
            <a:avLst/>
            <a:gdLst>
              <a:gd name="T0" fmla="*/ 0 w 4204970"/>
              <a:gd name="T1" fmla="*/ 0 h 5076825"/>
              <a:gd name="T2" fmla="*/ 4204970 w 4204970"/>
              <a:gd name="T3" fmla="*/ 5076825 h 5076825"/>
            </a:gdLst>
            <a:ahLst/>
            <a:cxnLst/>
            <a:rect l="T0" t="T1" r="T2" b="T3"/>
            <a:pathLst>
              <a:path w="4204970" h="5076825">
                <a:moveTo>
                  <a:pt x="0" y="5076444"/>
                </a:moveTo>
                <a:lnTo>
                  <a:pt x="4204716" y="5076444"/>
                </a:lnTo>
                <a:lnTo>
                  <a:pt x="4204716" y="0"/>
                </a:lnTo>
                <a:lnTo>
                  <a:pt x="0" y="0"/>
                </a:lnTo>
                <a:lnTo>
                  <a:pt x="0" y="5076444"/>
                </a:lnTo>
                <a:close/>
              </a:path>
            </a:pathLst>
          </a:custGeom>
          <a:solidFill>
            <a:srgbClr val="0D73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7493" y="378619"/>
            <a:ext cx="3488763" cy="300083"/>
          </a:xfrm>
        </p:spPr>
        <p:txBody>
          <a:bodyPr rtlCol="0"/>
          <a:lstStyle/>
          <a:p>
            <a:pPr marL="9525">
              <a:spcBef>
                <a:spcPts val="0"/>
              </a:spcBef>
              <a:defRPr/>
            </a:pPr>
            <a:r>
              <a:rPr spc="-4" dirty="0"/>
              <a:t>Junior Fresh </a:t>
            </a:r>
            <a:r>
              <a:rPr dirty="0"/>
              <a:t>– </a:t>
            </a:r>
            <a:r>
              <a:rPr spc="-41" dirty="0"/>
              <a:t>Year</a:t>
            </a:r>
            <a:r>
              <a:rPr spc="-45" dirty="0"/>
              <a:t> </a:t>
            </a:r>
            <a:r>
              <a:rPr dirty="0"/>
              <a:t>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xfrm>
            <a:off x="847493" y="994410"/>
            <a:ext cx="3718554" cy="3385900"/>
          </a:xfrm>
        </p:spPr>
        <p:txBody>
          <a:bodyPr/>
          <a:lstStyle/>
          <a:p>
            <a:pPr marL="186929" indent="-177404">
              <a:spcBef>
                <a:spcPct val="0"/>
              </a:spcBef>
              <a:buClr>
                <a:srgbClr val="3D6CB1"/>
              </a:buClr>
              <a:buFontTx/>
              <a:buChar char="–"/>
              <a:tabLst>
                <a:tab pos="188119" algn="l"/>
              </a:tabLst>
            </a:pPr>
            <a:r>
              <a:rPr lang="en-US" dirty="0">
                <a:latin typeface="Calibri" pitchFamily="34" charset="0"/>
              </a:rPr>
              <a:t>Six compulsory modules from all  four subjects:</a:t>
            </a:r>
          </a:p>
          <a:p>
            <a:pPr marL="186929" indent="-177404">
              <a:spcBef>
                <a:spcPts val="19"/>
              </a:spcBef>
              <a:buClr>
                <a:srgbClr val="3D6CB1"/>
              </a:buClr>
              <a:buFont typeface="Calibri" pitchFamily="34" charset="0"/>
              <a:buChar char="–"/>
              <a:tabLst>
                <a:tab pos="188119" algn="l"/>
              </a:tabLst>
            </a:pP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marL="385763" lvl="1" indent="-154781">
              <a:spcBef>
                <a:spcPct val="0"/>
              </a:spcBef>
              <a:buClr>
                <a:srgbClr val="3D6CB1"/>
              </a:buClr>
              <a:tabLst>
                <a:tab pos="188119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Philosophy</a:t>
            </a:r>
          </a:p>
          <a:p>
            <a:pPr marL="385763" lvl="1" indent="-154781">
              <a:spcBef>
                <a:spcPts val="450"/>
              </a:spcBef>
              <a:buClr>
                <a:srgbClr val="3D6CB1"/>
              </a:buClr>
              <a:tabLst>
                <a:tab pos="188119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Political Science</a:t>
            </a:r>
          </a:p>
          <a:p>
            <a:pPr marL="385763" lvl="1" indent="-154781">
              <a:spcBef>
                <a:spcPts val="450"/>
              </a:spcBef>
              <a:buClr>
                <a:srgbClr val="3D6CB1"/>
              </a:buClr>
              <a:tabLst>
                <a:tab pos="188119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Economics</a:t>
            </a:r>
          </a:p>
          <a:p>
            <a:pPr marL="385763" lvl="1" indent="-154781">
              <a:spcBef>
                <a:spcPts val="450"/>
              </a:spcBef>
              <a:buClr>
                <a:srgbClr val="3D6CB1"/>
              </a:buClr>
              <a:tabLst>
                <a:tab pos="188119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Sociology</a:t>
            </a:r>
          </a:p>
          <a:p>
            <a:pPr marL="186929" indent="-177404">
              <a:spcBef>
                <a:spcPts val="28"/>
              </a:spcBef>
              <a:tabLst>
                <a:tab pos="188119" algn="l"/>
              </a:tabLst>
            </a:pPr>
            <a:endParaRPr lang="en-US" sz="2325" dirty="0">
              <a:latin typeface="Times New Roman" pitchFamily="18" charset="0"/>
              <a:cs typeface="Times New Roman" pitchFamily="18" charset="0"/>
            </a:endParaRPr>
          </a:p>
          <a:p>
            <a:pPr marL="186929" indent="-177404">
              <a:spcBef>
                <a:spcPct val="0"/>
              </a:spcBef>
              <a:tabLst>
                <a:tab pos="188119" algn="l"/>
              </a:tabLst>
            </a:pPr>
            <a:r>
              <a:rPr lang="en-US" dirty="0">
                <a:latin typeface="Calibri" pitchFamily="34" charset="0"/>
              </a:rPr>
              <a:t>-You don’t need previous training  in these disciplines</a:t>
            </a:r>
          </a:p>
          <a:p>
            <a:pPr marL="186929" indent="-177404">
              <a:spcBef>
                <a:spcPts val="450"/>
              </a:spcBef>
              <a:tabLst>
                <a:tab pos="188119" algn="l"/>
              </a:tabLst>
            </a:pPr>
            <a:r>
              <a:rPr lang="en-US" dirty="0">
                <a:latin typeface="Calibri" pitchFamily="34" charset="0"/>
              </a:rPr>
              <a:t>-Lots of complementarity</a:t>
            </a:r>
          </a:p>
        </p:txBody>
      </p:sp>
      <p:sp>
        <p:nvSpPr>
          <p:cNvPr id="19461" name="object 6"/>
          <p:cNvSpPr>
            <a:spLocks noChangeArrowheads="1"/>
          </p:cNvSpPr>
          <p:nvPr/>
        </p:nvSpPr>
        <p:spPr bwMode="auto">
          <a:xfrm>
            <a:off x="4938713" y="1223010"/>
            <a:ext cx="2971800" cy="3284697"/>
          </a:xfrm>
          <a:custGeom>
            <a:avLst/>
            <a:gdLst>
              <a:gd name="T0" fmla="*/ 0 w 3962400"/>
              <a:gd name="T1" fmla="*/ 0 h 4220210"/>
              <a:gd name="T2" fmla="*/ 3962400 w 3962400"/>
              <a:gd name="T3" fmla="*/ 4220210 h 4220210"/>
            </a:gdLst>
            <a:ahLst/>
            <a:cxnLst/>
            <a:rect l="T0" t="T1" r="T2" b="T3"/>
            <a:pathLst>
              <a:path w="3962400" h="4220210">
                <a:moveTo>
                  <a:pt x="3302000" y="0"/>
                </a:moveTo>
                <a:lnTo>
                  <a:pt x="660400" y="0"/>
                </a:lnTo>
                <a:lnTo>
                  <a:pt x="613235" y="1658"/>
                </a:lnTo>
                <a:lnTo>
                  <a:pt x="566965" y="6557"/>
                </a:lnTo>
                <a:lnTo>
                  <a:pt x="521703" y="14587"/>
                </a:lnTo>
                <a:lnTo>
                  <a:pt x="477559" y="25635"/>
                </a:lnTo>
                <a:lnTo>
                  <a:pt x="434646" y="39589"/>
                </a:lnTo>
                <a:lnTo>
                  <a:pt x="393075" y="56338"/>
                </a:lnTo>
                <a:lnTo>
                  <a:pt x="352958" y="75770"/>
                </a:lnTo>
                <a:lnTo>
                  <a:pt x="314407" y="97773"/>
                </a:lnTo>
                <a:lnTo>
                  <a:pt x="277533" y="122236"/>
                </a:lnTo>
                <a:lnTo>
                  <a:pt x="242448" y="149047"/>
                </a:lnTo>
                <a:lnTo>
                  <a:pt x="209265" y="178094"/>
                </a:lnTo>
                <a:lnTo>
                  <a:pt x="178094" y="209265"/>
                </a:lnTo>
                <a:lnTo>
                  <a:pt x="149047" y="242448"/>
                </a:lnTo>
                <a:lnTo>
                  <a:pt x="122236" y="277533"/>
                </a:lnTo>
                <a:lnTo>
                  <a:pt x="97773" y="314407"/>
                </a:lnTo>
                <a:lnTo>
                  <a:pt x="75770" y="352958"/>
                </a:lnTo>
                <a:lnTo>
                  <a:pt x="56338" y="393075"/>
                </a:lnTo>
                <a:lnTo>
                  <a:pt x="39589" y="434646"/>
                </a:lnTo>
                <a:lnTo>
                  <a:pt x="25635" y="477559"/>
                </a:lnTo>
                <a:lnTo>
                  <a:pt x="14587" y="521703"/>
                </a:lnTo>
                <a:lnTo>
                  <a:pt x="6557" y="566965"/>
                </a:lnTo>
                <a:lnTo>
                  <a:pt x="1658" y="613235"/>
                </a:lnTo>
                <a:lnTo>
                  <a:pt x="0" y="660400"/>
                </a:lnTo>
                <a:lnTo>
                  <a:pt x="0" y="3559555"/>
                </a:lnTo>
                <a:lnTo>
                  <a:pt x="1658" y="3606717"/>
                </a:lnTo>
                <a:lnTo>
                  <a:pt x="6557" y="3652984"/>
                </a:lnTo>
                <a:lnTo>
                  <a:pt x="14587" y="3698245"/>
                </a:lnTo>
                <a:lnTo>
                  <a:pt x="25635" y="3742387"/>
                </a:lnTo>
                <a:lnTo>
                  <a:pt x="39589" y="3785299"/>
                </a:lnTo>
                <a:lnTo>
                  <a:pt x="56338" y="3826869"/>
                </a:lnTo>
                <a:lnTo>
                  <a:pt x="75770" y="3866986"/>
                </a:lnTo>
                <a:lnTo>
                  <a:pt x="97773" y="3905537"/>
                </a:lnTo>
                <a:lnTo>
                  <a:pt x="122236" y="3942411"/>
                </a:lnTo>
                <a:lnTo>
                  <a:pt x="149047" y="3977496"/>
                </a:lnTo>
                <a:lnTo>
                  <a:pt x="178094" y="4010680"/>
                </a:lnTo>
                <a:lnTo>
                  <a:pt x="209265" y="4041852"/>
                </a:lnTo>
                <a:lnTo>
                  <a:pt x="242448" y="4070900"/>
                </a:lnTo>
                <a:lnTo>
                  <a:pt x="277533" y="4097712"/>
                </a:lnTo>
                <a:lnTo>
                  <a:pt x="314407" y="4122176"/>
                </a:lnTo>
                <a:lnTo>
                  <a:pt x="352958" y="4144180"/>
                </a:lnTo>
                <a:lnTo>
                  <a:pt x="393075" y="4163613"/>
                </a:lnTo>
                <a:lnTo>
                  <a:pt x="434646" y="4180363"/>
                </a:lnTo>
                <a:lnTo>
                  <a:pt x="477559" y="4194318"/>
                </a:lnTo>
                <a:lnTo>
                  <a:pt x="521703" y="4205367"/>
                </a:lnTo>
                <a:lnTo>
                  <a:pt x="566965" y="4213397"/>
                </a:lnTo>
                <a:lnTo>
                  <a:pt x="613235" y="4218297"/>
                </a:lnTo>
                <a:lnTo>
                  <a:pt x="660400" y="4219956"/>
                </a:lnTo>
                <a:lnTo>
                  <a:pt x="3302000" y="4219956"/>
                </a:lnTo>
                <a:lnTo>
                  <a:pt x="3349164" y="4218297"/>
                </a:lnTo>
                <a:lnTo>
                  <a:pt x="3395434" y="4213397"/>
                </a:lnTo>
                <a:lnTo>
                  <a:pt x="3440696" y="4205367"/>
                </a:lnTo>
                <a:lnTo>
                  <a:pt x="3484840" y="4194318"/>
                </a:lnTo>
                <a:lnTo>
                  <a:pt x="3527753" y="4180363"/>
                </a:lnTo>
                <a:lnTo>
                  <a:pt x="3569324" y="4163613"/>
                </a:lnTo>
                <a:lnTo>
                  <a:pt x="3609441" y="4144180"/>
                </a:lnTo>
                <a:lnTo>
                  <a:pt x="3647992" y="4122176"/>
                </a:lnTo>
                <a:lnTo>
                  <a:pt x="3684866" y="4097712"/>
                </a:lnTo>
                <a:lnTo>
                  <a:pt x="3719951" y="4070900"/>
                </a:lnTo>
                <a:lnTo>
                  <a:pt x="3753134" y="4041852"/>
                </a:lnTo>
                <a:lnTo>
                  <a:pt x="3784305" y="4010680"/>
                </a:lnTo>
                <a:lnTo>
                  <a:pt x="3813352" y="3977496"/>
                </a:lnTo>
                <a:lnTo>
                  <a:pt x="3840163" y="3942411"/>
                </a:lnTo>
                <a:lnTo>
                  <a:pt x="3864626" y="3905537"/>
                </a:lnTo>
                <a:lnTo>
                  <a:pt x="3886629" y="3866986"/>
                </a:lnTo>
                <a:lnTo>
                  <a:pt x="3906061" y="3826869"/>
                </a:lnTo>
                <a:lnTo>
                  <a:pt x="3922810" y="3785299"/>
                </a:lnTo>
                <a:lnTo>
                  <a:pt x="3936764" y="3742387"/>
                </a:lnTo>
                <a:lnTo>
                  <a:pt x="3947812" y="3698245"/>
                </a:lnTo>
                <a:lnTo>
                  <a:pt x="3955842" y="3652984"/>
                </a:lnTo>
                <a:lnTo>
                  <a:pt x="3960741" y="3606717"/>
                </a:lnTo>
                <a:lnTo>
                  <a:pt x="3962400" y="3559555"/>
                </a:lnTo>
                <a:lnTo>
                  <a:pt x="3962400" y="660400"/>
                </a:lnTo>
                <a:lnTo>
                  <a:pt x="3960741" y="613235"/>
                </a:lnTo>
                <a:lnTo>
                  <a:pt x="3955842" y="566965"/>
                </a:lnTo>
                <a:lnTo>
                  <a:pt x="3947812" y="521703"/>
                </a:lnTo>
                <a:lnTo>
                  <a:pt x="3936764" y="477559"/>
                </a:lnTo>
                <a:lnTo>
                  <a:pt x="3922810" y="434646"/>
                </a:lnTo>
                <a:lnTo>
                  <a:pt x="3906061" y="393075"/>
                </a:lnTo>
                <a:lnTo>
                  <a:pt x="3886629" y="352958"/>
                </a:lnTo>
                <a:lnTo>
                  <a:pt x="3864626" y="314407"/>
                </a:lnTo>
                <a:lnTo>
                  <a:pt x="3840163" y="277533"/>
                </a:lnTo>
                <a:lnTo>
                  <a:pt x="3813352" y="242448"/>
                </a:lnTo>
                <a:lnTo>
                  <a:pt x="3784305" y="209265"/>
                </a:lnTo>
                <a:lnTo>
                  <a:pt x="3753134" y="178094"/>
                </a:lnTo>
                <a:lnTo>
                  <a:pt x="3719951" y="149047"/>
                </a:lnTo>
                <a:lnTo>
                  <a:pt x="3684866" y="122236"/>
                </a:lnTo>
                <a:lnTo>
                  <a:pt x="3647992" y="97773"/>
                </a:lnTo>
                <a:lnTo>
                  <a:pt x="3609441" y="75770"/>
                </a:lnTo>
                <a:lnTo>
                  <a:pt x="3569324" y="56338"/>
                </a:lnTo>
                <a:lnTo>
                  <a:pt x="3527753" y="39589"/>
                </a:lnTo>
                <a:lnTo>
                  <a:pt x="3484840" y="25635"/>
                </a:lnTo>
                <a:lnTo>
                  <a:pt x="3440696" y="14587"/>
                </a:lnTo>
                <a:lnTo>
                  <a:pt x="3395434" y="6557"/>
                </a:lnTo>
                <a:lnTo>
                  <a:pt x="3349164" y="1658"/>
                </a:lnTo>
                <a:lnTo>
                  <a:pt x="330200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19462" name="object 7"/>
          <p:cNvSpPr>
            <a:spLocks noChangeArrowheads="1"/>
          </p:cNvSpPr>
          <p:nvPr/>
        </p:nvSpPr>
        <p:spPr bwMode="auto">
          <a:xfrm>
            <a:off x="4938713" y="1343026"/>
            <a:ext cx="2971800" cy="3164681"/>
          </a:xfrm>
          <a:custGeom>
            <a:avLst/>
            <a:gdLst>
              <a:gd name="T0" fmla="*/ 0 w 3962400"/>
              <a:gd name="T1" fmla="*/ 0 h 4220210"/>
              <a:gd name="T2" fmla="*/ 3962400 w 3962400"/>
              <a:gd name="T3" fmla="*/ 4220210 h 4220210"/>
            </a:gdLst>
            <a:ahLst/>
            <a:cxnLst/>
            <a:rect l="T0" t="T1" r="T2" b="T3"/>
            <a:pathLst>
              <a:path w="3962400" h="4220210">
                <a:moveTo>
                  <a:pt x="0" y="660400"/>
                </a:moveTo>
                <a:lnTo>
                  <a:pt x="1658" y="613235"/>
                </a:lnTo>
                <a:lnTo>
                  <a:pt x="6557" y="566965"/>
                </a:lnTo>
                <a:lnTo>
                  <a:pt x="14587" y="521703"/>
                </a:lnTo>
                <a:lnTo>
                  <a:pt x="25635" y="477559"/>
                </a:lnTo>
                <a:lnTo>
                  <a:pt x="39589" y="434646"/>
                </a:lnTo>
                <a:lnTo>
                  <a:pt x="56338" y="393075"/>
                </a:lnTo>
                <a:lnTo>
                  <a:pt x="75770" y="352958"/>
                </a:lnTo>
                <a:lnTo>
                  <a:pt x="97773" y="314407"/>
                </a:lnTo>
                <a:lnTo>
                  <a:pt x="122236" y="277533"/>
                </a:lnTo>
                <a:lnTo>
                  <a:pt x="149047" y="242448"/>
                </a:lnTo>
                <a:lnTo>
                  <a:pt x="178094" y="209265"/>
                </a:lnTo>
                <a:lnTo>
                  <a:pt x="209265" y="178094"/>
                </a:lnTo>
                <a:lnTo>
                  <a:pt x="242448" y="149047"/>
                </a:lnTo>
                <a:lnTo>
                  <a:pt x="277533" y="122236"/>
                </a:lnTo>
                <a:lnTo>
                  <a:pt x="314407" y="97773"/>
                </a:lnTo>
                <a:lnTo>
                  <a:pt x="352958" y="75770"/>
                </a:lnTo>
                <a:lnTo>
                  <a:pt x="393075" y="56338"/>
                </a:lnTo>
                <a:lnTo>
                  <a:pt x="434646" y="39589"/>
                </a:lnTo>
                <a:lnTo>
                  <a:pt x="477559" y="25635"/>
                </a:lnTo>
                <a:lnTo>
                  <a:pt x="521703" y="14587"/>
                </a:lnTo>
                <a:lnTo>
                  <a:pt x="566965" y="6557"/>
                </a:lnTo>
                <a:lnTo>
                  <a:pt x="613235" y="1658"/>
                </a:lnTo>
                <a:lnTo>
                  <a:pt x="660400" y="0"/>
                </a:lnTo>
                <a:lnTo>
                  <a:pt x="3302000" y="0"/>
                </a:lnTo>
                <a:lnTo>
                  <a:pt x="3349164" y="1658"/>
                </a:lnTo>
                <a:lnTo>
                  <a:pt x="3395434" y="6557"/>
                </a:lnTo>
                <a:lnTo>
                  <a:pt x="3440696" y="14587"/>
                </a:lnTo>
                <a:lnTo>
                  <a:pt x="3484840" y="25635"/>
                </a:lnTo>
                <a:lnTo>
                  <a:pt x="3527753" y="39589"/>
                </a:lnTo>
                <a:lnTo>
                  <a:pt x="3569324" y="56338"/>
                </a:lnTo>
                <a:lnTo>
                  <a:pt x="3609441" y="75770"/>
                </a:lnTo>
                <a:lnTo>
                  <a:pt x="3647992" y="97773"/>
                </a:lnTo>
                <a:lnTo>
                  <a:pt x="3684866" y="122236"/>
                </a:lnTo>
                <a:lnTo>
                  <a:pt x="3719951" y="149047"/>
                </a:lnTo>
                <a:lnTo>
                  <a:pt x="3753134" y="178094"/>
                </a:lnTo>
                <a:lnTo>
                  <a:pt x="3784305" y="209265"/>
                </a:lnTo>
                <a:lnTo>
                  <a:pt x="3813352" y="242448"/>
                </a:lnTo>
                <a:lnTo>
                  <a:pt x="3840163" y="277533"/>
                </a:lnTo>
                <a:lnTo>
                  <a:pt x="3864626" y="314407"/>
                </a:lnTo>
                <a:lnTo>
                  <a:pt x="3886629" y="352958"/>
                </a:lnTo>
                <a:lnTo>
                  <a:pt x="3906061" y="393075"/>
                </a:lnTo>
                <a:lnTo>
                  <a:pt x="3922810" y="434646"/>
                </a:lnTo>
                <a:lnTo>
                  <a:pt x="3936764" y="477559"/>
                </a:lnTo>
                <a:lnTo>
                  <a:pt x="3947812" y="521703"/>
                </a:lnTo>
                <a:lnTo>
                  <a:pt x="3955842" y="566965"/>
                </a:lnTo>
                <a:lnTo>
                  <a:pt x="3960741" y="613235"/>
                </a:lnTo>
                <a:lnTo>
                  <a:pt x="3962400" y="660400"/>
                </a:lnTo>
                <a:lnTo>
                  <a:pt x="3962400" y="3559555"/>
                </a:lnTo>
                <a:lnTo>
                  <a:pt x="3960741" y="3606717"/>
                </a:lnTo>
                <a:lnTo>
                  <a:pt x="3955842" y="3652984"/>
                </a:lnTo>
                <a:lnTo>
                  <a:pt x="3947812" y="3698245"/>
                </a:lnTo>
                <a:lnTo>
                  <a:pt x="3936764" y="3742387"/>
                </a:lnTo>
                <a:lnTo>
                  <a:pt x="3922810" y="3785299"/>
                </a:lnTo>
                <a:lnTo>
                  <a:pt x="3906061" y="3826869"/>
                </a:lnTo>
                <a:lnTo>
                  <a:pt x="3886629" y="3866986"/>
                </a:lnTo>
                <a:lnTo>
                  <a:pt x="3864626" y="3905537"/>
                </a:lnTo>
                <a:lnTo>
                  <a:pt x="3840163" y="3942411"/>
                </a:lnTo>
                <a:lnTo>
                  <a:pt x="3813352" y="3977496"/>
                </a:lnTo>
                <a:lnTo>
                  <a:pt x="3784305" y="4010680"/>
                </a:lnTo>
                <a:lnTo>
                  <a:pt x="3753134" y="4041852"/>
                </a:lnTo>
                <a:lnTo>
                  <a:pt x="3719951" y="4070900"/>
                </a:lnTo>
                <a:lnTo>
                  <a:pt x="3684866" y="4097712"/>
                </a:lnTo>
                <a:lnTo>
                  <a:pt x="3647992" y="4122176"/>
                </a:lnTo>
                <a:lnTo>
                  <a:pt x="3609441" y="4144180"/>
                </a:lnTo>
                <a:lnTo>
                  <a:pt x="3569324" y="4163613"/>
                </a:lnTo>
                <a:lnTo>
                  <a:pt x="3527753" y="4180363"/>
                </a:lnTo>
                <a:lnTo>
                  <a:pt x="3484840" y="4194318"/>
                </a:lnTo>
                <a:lnTo>
                  <a:pt x="3440696" y="4205367"/>
                </a:lnTo>
                <a:lnTo>
                  <a:pt x="3395434" y="4213397"/>
                </a:lnTo>
                <a:lnTo>
                  <a:pt x="3349164" y="4218297"/>
                </a:lnTo>
                <a:lnTo>
                  <a:pt x="3302000" y="4219956"/>
                </a:lnTo>
                <a:lnTo>
                  <a:pt x="660400" y="4219956"/>
                </a:lnTo>
                <a:lnTo>
                  <a:pt x="613235" y="4218297"/>
                </a:lnTo>
                <a:lnTo>
                  <a:pt x="566965" y="4213397"/>
                </a:lnTo>
                <a:lnTo>
                  <a:pt x="521703" y="4205367"/>
                </a:lnTo>
                <a:lnTo>
                  <a:pt x="477559" y="4194318"/>
                </a:lnTo>
                <a:lnTo>
                  <a:pt x="434646" y="4180363"/>
                </a:lnTo>
                <a:lnTo>
                  <a:pt x="393075" y="4163613"/>
                </a:lnTo>
                <a:lnTo>
                  <a:pt x="352958" y="4144180"/>
                </a:lnTo>
                <a:lnTo>
                  <a:pt x="314407" y="4122176"/>
                </a:lnTo>
                <a:lnTo>
                  <a:pt x="277533" y="4097712"/>
                </a:lnTo>
                <a:lnTo>
                  <a:pt x="242448" y="4070900"/>
                </a:lnTo>
                <a:lnTo>
                  <a:pt x="209265" y="4041852"/>
                </a:lnTo>
                <a:lnTo>
                  <a:pt x="178094" y="4010680"/>
                </a:lnTo>
                <a:lnTo>
                  <a:pt x="149047" y="3977496"/>
                </a:lnTo>
                <a:lnTo>
                  <a:pt x="122236" y="3942411"/>
                </a:lnTo>
                <a:lnTo>
                  <a:pt x="97773" y="3905537"/>
                </a:lnTo>
                <a:lnTo>
                  <a:pt x="75770" y="3866986"/>
                </a:lnTo>
                <a:lnTo>
                  <a:pt x="56338" y="3826869"/>
                </a:lnTo>
                <a:lnTo>
                  <a:pt x="39589" y="3785299"/>
                </a:lnTo>
                <a:lnTo>
                  <a:pt x="25635" y="3742387"/>
                </a:lnTo>
                <a:lnTo>
                  <a:pt x="14587" y="3698245"/>
                </a:lnTo>
                <a:lnTo>
                  <a:pt x="6557" y="3652984"/>
                </a:lnTo>
                <a:lnTo>
                  <a:pt x="1658" y="3606717"/>
                </a:lnTo>
                <a:lnTo>
                  <a:pt x="0" y="3559555"/>
                </a:lnTo>
                <a:lnTo>
                  <a:pt x="0" y="660400"/>
                </a:lnTo>
                <a:close/>
              </a:path>
            </a:pathLst>
          </a:custGeom>
          <a:noFill/>
          <a:ln w="19812">
            <a:solidFill>
              <a:srgbClr val="006F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43500" y="1700213"/>
            <a:ext cx="2134791" cy="246990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525"/>
            <a:r>
              <a:rPr lang="en-US" sz="1350" b="1" dirty="0">
                <a:cs typeface="Arial" charset="0"/>
              </a:rPr>
              <a:t>Philosophy</a:t>
            </a:r>
            <a:endParaRPr lang="en-US" sz="1350" dirty="0">
              <a:cs typeface="Arial" charset="0"/>
            </a:endParaRPr>
          </a:p>
          <a:p>
            <a:pPr marL="9525"/>
            <a:r>
              <a:rPr lang="en-US" sz="1200" dirty="0">
                <a:cs typeface="Arial" charset="0"/>
              </a:rPr>
              <a:t>Central problems in Philosophy  History of Philosophy</a:t>
            </a:r>
          </a:p>
          <a:p>
            <a:pPr marL="9525">
              <a:spcBef>
                <a:spcPts val="10"/>
              </a:spcBef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9525"/>
            <a:r>
              <a:rPr lang="en-US" sz="1350" b="1" dirty="0">
                <a:cs typeface="Arial" charset="0"/>
              </a:rPr>
              <a:t>Politics</a:t>
            </a:r>
            <a:endParaRPr lang="en-US" sz="1350" dirty="0">
              <a:cs typeface="Arial" charset="0"/>
            </a:endParaRPr>
          </a:p>
          <a:p>
            <a:pPr marL="9525"/>
            <a:r>
              <a:rPr lang="en-US" sz="1200" dirty="0">
                <a:cs typeface="Arial" charset="0"/>
              </a:rPr>
              <a:t>Introduction to Political Science</a:t>
            </a:r>
          </a:p>
          <a:p>
            <a:pPr marL="9525">
              <a:spcBef>
                <a:spcPts val="10"/>
              </a:spcBef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9525"/>
            <a:r>
              <a:rPr lang="en-US" sz="1350" b="1" dirty="0">
                <a:cs typeface="Arial" charset="0"/>
              </a:rPr>
              <a:t>Economics</a:t>
            </a:r>
            <a:endParaRPr lang="en-US" sz="1350" dirty="0">
              <a:cs typeface="Arial" charset="0"/>
            </a:endParaRPr>
          </a:p>
          <a:p>
            <a:pPr marL="9525"/>
            <a:r>
              <a:rPr lang="en-US" sz="1200" dirty="0">
                <a:cs typeface="Arial" charset="0"/>
              </a:rPr>
              <a:t>Introduction to Economics  Mathematics and Statistics</a:t>
            </a:r>
          </a:p>
          <a:p>
            <a:pPr marL="9525"/>
            <a:endParaRPr lang="en-US" sz="1050" dirty="0">
              <a:latin typeface="Times New Roman" pitchFamily="18" charset="0"/>
              <a:cs typeface="Times New Roman" pitchFamily="18" charset="0"/>
            </a:endParaRPr>
          </a:p>
          <a:p>
            <a:pPr marL="9525"/>
            <a:r>
              <a:rPr lang="en-US" sz="1350" b="1" dirty="0">
                <a:cs typeface="Arial" charset="0"/>
              </a:rPr>
              <a:t>Sociology</a:t>
            </a:r>
            <a:endParaRPr lang="en-US" sz="1350" dirty="0">
              <a:cs typeface="Arial" charset="0"/>
            </a:endParaRPr>
          </a:p>
          <a:p>
            <a:pPr marL="9525"/>
            <a:r>
              <a:rPr lang="en-US" sz="1200" dirty="0">
                <a:cs typeface="Arial" charset="0"/>
              </a:rPr>
              <a:t>Introduction to Sociology</a:t>
            </a:r>
          </a:p>
        </p:txBody>
      </p:sp>
      <p:sp>
        <p:nvSpPr>
          <p:cNvPr id="9" name="object 9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9525">
              <a:lnSpc>
                <a:spcPts val="784"/>
              </a:lnSpc>
              <a:defRPr/>
            </a:pPr>
            <a:endParaRPr spc="-4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535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bject 2"/>
          <p:cNvSpPr>
            <a:spLocks noChangeArrowheads="1"/>
          </p:cNvSpPr>
          <p:nvPr/>
        </p:nvSpPr>
        <p:spPr bwMode="auto">
          <a:xfrm>
            <a:off x="791737" y="1007058"/>
            <a:ext cx="7225989" cy="2927957"/>
          </a:xfrm>
          <a:custGeom>
            <a:avLst/>
            <a:gdLst>
              <a:gd name="T0" fmla="*/ 0 w 9144000"/>
              <a:gd name="T1" fmla="*/ 0 h 5076825"/>
              <a:gd name="T2" fmla="*/ 9144000 w 9144000"/>
              <a:gd name="T3" fmla="*/ 5076825 h 5076825"/>
            </a:gdLst>
            <a:ahLst/>
            <a:cxnLst/>
            <a:rect l="T0" t="T1" r="T2" b="T3"/>
            <a:pathLst>
              <a:path w="9144000" h="5076825">
                <a:moveTo>
                  <a:pt x="0" y="5076444"/>
                </a:moveTo>
                <a:lnTo>
                  <a:pt x="9144000" y="5076444"/>
                </a:lnTo>
                <a:lnTo>
                  <a:pt x="9144000" y="0"/>
                </a:lnTo>
                <a:lnTo>
                  <a:pt x="0" y="0"/>
                </a:lnTo>
                <a:lnTo>
                  <a:pt x="0" y="5076444"/>
                </a:lnTo>
                <a:close/>
              </a:path>
            </a:pathLst>
          </a:custGeom>
          <a:solidFill>
            <a:srgbClr val="0D73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0482" name="object 3"/>
          <p:cNvSpPr>
            <a:spLocks noChangeArrowheads="1"/>
          </p:cNvSpPr>
          <p:nvPr/>
        </p:nvSpPr>
        <p:spPr bwMode="auto">
          <a:xfrm>
            <a:off x="1476375" y="1208485"/>
            <a:ext cx="5054204" cy="1200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6154" y="1301354"/>
            <a:ext cx="801290" cy="20774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525">
              <a:defRPr/>
            </a:pPr>
            <a:r>
              <a:rPr sz="1350" b="1" spc="-4" dirty="0">
                <a:solidFill>
                  <a:srgbClr val="003399"/>
                </a:solidFill>
                <a:latin typeface="Calibri"/>
                <a:cs typeface="Calibri"/>
              </a:rPr>
              <a:t>P</a:t>
            </a:r>
            <a:r>
              <a:rPr sz="1350" b="1" spc="4" dirty="0">
                <a:solidFill>
                  <a:srgbClr val="003399"/>
                </a:solidFill>
                <a:latin typeface="Calibri"/>
                <a:cs typeface="Calibri"/>
              </a:rPr>
              <a:t>h</a:t>
            </a:r>
            <a:r>
              <a:rPr sz="1350" b="1" dirty="0">
                <a:solidFill>
                  <a:srgbClr val="003399"/>
                </a:solidFill>
                <a:latin typeface="Calibri"/>
                <a:cs typeface="Calibri"/>
              </a:rPr>
              <a:t>ilos</a:t>
            </a:r>
            <a:r>
              <a:rPr sz="1350" b="1" spc="-8" dirty="0">
                <a:solidFill>
                  <a:srgbClr val="003399"/>
                </a:solidFill>
                <a:latin typeface="Calibri"/>
                <a:cs typeface="Calibri"/>
              </a:rPr>
              <a:t>op</a:t>
            </a:r>
            <a:r>
              <a:rPr sz="1350" b="1" spc="-23" dirty="0">
                <a:solidFill>
                  <a:srgbClr val="003399"/>
                </a:solidFill>
                <a:latin typeface="Calibri"/>
                <a:cs typeface="Calibri"/>
              </a:rPr>
              <a:t>h</a:t>
            </a:r>
            <a:r>
              <a:rPr sz="1350" b="1" dirty="0">
                <a:solidFill>
                  <a:srgbClr val="003399"/>
                </a:solidFill>
                <a:latin typeface="Calibri"/>
                <a:cs typeface="Calibri"/>
              </a:rPr>
              <a:t>y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49353" y="1301354"/>
            <a:ext cx="527447" cy="20774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525">
              <a:defRPr/>
            </a:pPr>
            <a:r>
              <a:rPr sz="1350" b="1" spc="-19" dirty="0">
                <a:solidFill>
                  <a:srgbClr val="003399"/>
                </a:solidFill>
                <a:latin typeface="Calibri"/>
                <a:cs typeface="Calibri"/>
              </a:rPr>
              <a:t>P</a:t>
            </a:r>
            <a:r>
              <a:rPr sz="1350" b="1" dirty="0">
                <a:solidFill>
                  <a:srgbClr val="003399"/>
                </a:solidFill>
                <a:latin typeface="Calibri"/>
                <a:cs typeface="Calibri"/>
              </a:rPr>
              <a:t>olitics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6154" y="1714500"/>
            <a:ext cx="1758553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525"/>
            <a:r>
              <a:rPr lang="en-US" sz="1200">
                <a:latin typeface="Calibri" pitchFamily="34" charset="0"/>
              </a:rPr>
              <a:t>History of Philosophy II  Logic, Language and Science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49354" y="1714500"/>
            <a:ext cx="1722834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525" indent="33338"/>
            <a:r>
              <a:rPr lang="en-US" sz="1200" dirty="0">
                <a:latin typeface="Calibri" pitchFamily="34" charset="0"/>
              </a:rPr>
              <a:t>History of Political Thought  International Relations</a:t>
            </a:r>
          </a:p>
          <a:p>
            <a:pPr marL="9525" indent="33338"/>
            <a:r>
              <a:rPr lang="en-US" sz="1200" dirty="0">
                <a:latin typeface="Calibri" pitchFamily="34" charset="0"/>
              </a:rPr>
              <a:t>Comparative Politics</a:t>
            </a:r>
          </a:p>
        </p:txBody>
      </p:sp>
      <p:sp>
        <p:nvSpPr>
          <p:cNvPr id="20487" name="object 8"/>
          <p:cNvSpPr>
            <a:spLocks noChangeArrowheads="1"/>
          </p:cNvSpPr>
          <p:nvPr/>
        </p:nvSpPr>
        <p:spPr bwMode="auto">
          <a:xfrm>
            <a:off x="2403277" y="2378916"/>
            <a:ext cx="5398294" cy="148597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61022" y="2534841"/>
            <a:ext cx="770334" cy="20774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525">
              <a:defRPr/>
            </a:pPr>
            <a:r>
              <a:rPr sz="1350" b="1" spc="-23" dirty="0">
                <a:solidFill>
                  <a:srgbClr val="003399"/>
                </a:solidFill>
                <a:latin typeface="Calibri"/>
                <a:cs typeface="Calibri"/>
              </a:rPr>
              <a:t>E</a:t>
            </a:r>
            <a:r>
              <a:rPr sz="1350" b="1" spc="-8" dirty="0">
                <a:solidFill>
                  <a:srgbClr val="003399"/>
                </a:solidFill>
                <a:latin typeface="Calibri"/>
                <a:cs typeface="Calibri"/>
              </a:rPr>
              <a:t>c</a:t>
            </a:r>
            <a:r>
              <a:rPr sz="1350" b="1" dirty="0">
                <a:solidFill>
                  <a:srgbClr val="003399"/>
                </a:solidFill>
                <a:latin typeface="Calibri"/>
                <a:cs typeface="Calibri"/>
              </a:rPr>
              <a:t>o</a:t>
            </a:r>
            <a:r>
              <a:rPr sz="1350" b="1" spc="4" dirty="0">
                <a:solidFill>
                  <a:srgbClr val="003399"/>
                </a:solidFill>
                <a:latin typeface="Calibri"/>
                <a:cs typeface="Calibri"/>
              </a:rPr>
              <a:t>n</a:t>
            </a:r>
            <a:r>
              <a:rPr sz="1350" b="1" dirty="0">
                <a:solidFill>
                  <a:srgbClr val="003399"/>
                </a:solidFill>
                <a:latin typeface="Calibri"/>
                <a:cs typeface="Calibri"/>
              </a:rPr>
              <a:t>omi</a:t>
            </a:r>
            <a:r>
              <a:rPr sz="1350" b="1" spc="-8" dirty="0">
                <a:solidFill>
                  <a:srgbClr val="003399"/>
                </a:solidFill>
                <a:latin typeface="Calibri"/>
                <a:cs typeface="Calibri"/>
              </a:rPr>
              <a:t>c</a:t>
            </a:r>
            <a:r>
              <a:rPr sz="1350" b="1" dirty="0">
                <a:solidFill>
                  <a:srgbClr val="003399"/>
                </a:solidFill>
                <a:latin typeface="Calibri"/>
                <a:cs typeface="Calibri"/>
              </a:rPr>
              <a:t>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5" name="object 1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9525">
              <a:lnSpc>
                <a:spcPts val="784"/>
              </a:lnSpc>
              <a:defRPr/>
            </a:pPr>
            <a:endParaRPr spc="-4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54167" y="2534841"/>
            <a:ext cx="696515" cy="20774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525">
              <a:defRPr/>
            </a:pPr>
            <a:r>
              <a:rPr sz="1350" b="1" spc="-4" dirty="0">
                <a:solidFill>
                  <a:srgbClr val="003399"/>
                </a:solidFill>
                <a:latin typeface="Calibri"/>
                <a:cs typeface="Calibri"/>
              </a:rPr>
              <a:t>Sociology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61022" y="2947987"/>
            <a:ext cx="1641872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525"/>
            <a:r>
              <a:rPr lang="en-US" sz="1200" dirty="0">
                <a:latin typeface="Calibri" pitchFamily="34" charset="0"/>
              </a:rPr>
              <a:t>Intermediate Economics  Mathematical &amp; Statistical</a:t>
            </a:r>
          </a:p>
          <a:p>
            <a:pPr marL="9525"/>
            <a:r>
              <a:rPr lang="en-US" sz="1200" dirty="0">
                <a:latin typeface="Calibri" pitchFamily="34" charset="0"/>
              </a:rPr>
              <a:t>Methods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760119" y="2947988"/>
            <a:ext cx="2220516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525"/>
            <a:r>
              <a:rPr lang="en-US" sz="1200" dirty="0">
                <a:latin typeface="Calibri" pitchFamily="34" charset="0"/>
              </a:rPr>
              <a:t>Introduction to Social Research  European Societies</a:t>
            </a:r>
          </a:p>
          <a:p>
            <a:pPr marL="9525"/>
            <a:r>
              <a:rPr lang="en-US" sz="1200" dirty="0">
                <a:latin typeface="Calibri" pitchFamily="34" charset="0"/>
              </a:rPr>
              <a:t>Gender, Work and Family</a:t>
            </a:r>
          </a:p>
          <a:p>
            <a:pPr marL="9525"/>
            <a:r>
              <a:rPr lang="en-US" sz="1200" dirty="0">
                <a:latin typeface="Calibri" pitchFamily="34" charset="0"/>
              </a:rPr>
              <a:t>Power, State and Social Movements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461023" y="3680222"/>
            <a:ext cx="2044303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525"/>
            <a:r>
              <a:rPr lang="en-US" sz="1200" i="1" dirty="0">
                <a:latin typeface="Calibri" pitchFamily="34" charset="0"/>
              </a:rPr>
              <a:t>(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91737" y="330159"/>
            <a:ext cx="6188898" cy="600164"/>
          </a:xfrm>
        </p:spPr>
        <p:txBody>
          <a:bodyPr rtlCol="0"/>
          <a:lstStyle/>
          <a:p>
            <a:pPr marL="9525">
              <a:spcBef>
                <a:spcPts val="0"/>
              </a:spcBef>
              <a:defRPr/>
            </a:pPr>
            <a:r>
              <a:rPr dirty="0"/>
              <a:t>Senior </a:t>
            </a:r>
            <a:r>
              <a:rPr spc="-4" dirty="0" err="1"/>
              <a:t>Fres</a:t>
            </a:r>
            <a:r>
              <a:rPr lang="en-IE" spc="-4" dirty="0"/>
              <a:t>h</a:t>
            </a:r>
            <a:r>
              <a:rPr spc="-4" dirty="0"/>
              <a:t> </a:t>
            </a:r>
            <a:r>
              <a:rPr dirty="0"/>
              <a:t>– </a:t>
            </a:r>
            <a:r>
              <a:rPr spc="-41" dirty="0"/>
              <a:t>Year</a:t>
            </a:r>
            <a:r>
              <a:rPr spc="-68" dirty="0"/>
              <a:t> </a:t>
            </a:r>
            <a:r>
              <a:rPr dirty="0"/>
              <a:t>2</a:t>
            </a:r>
            <a:br>
              <a:rPr dirty="0"/>
            </a:br>
            <a:r>
              <a:rPr lang="en-IE" sz="1600" b="0" dirty="0"/>
              <a:t>Examples of courses within four disciplines:</a:t>
            </a:r>
            <a:endParaRPr sz="1600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00E636-9A97-DFAB-A02C-83C691511D65}"/>
              </a:ext>
            </a:extLst>
          </p:cNvPr>
          <p:cNvSpPr txBox="1"/>
          <p:nvPr/>
        </p:nvSpPr>
        <p:spPr>
          <a:xfrm>
            <a:off x="791738" y="4103370"/>
            <a:ext cx="700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OPTIONAL: FOUNDATION SCHOLARSHIP </a:t>
            </a:r>
          </a:p>
        </p:txBody>
      </p:sp>
    </p:spTree>
    <p:extLst>
      <p:ext uri="{BB962C8B-B14F-4D97-AF65-F5344CB8AC3E}">
        <p14:creationId xmlns:p14="http://schemas.microsoft.com/office/powerpoint/2010/main" val="2551622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bject 2"/>
          <p:cNvSpPr>
            <a:spLocks noChangeArrowheads="1"/>
          </p:cNvSpPr>
          <p:nvPr/>
        </p:nvSpPr>
        <p:spPr bwMode="auto">
          <a:xfrm>
            <a:off x="780585" y="949554"/>
            <a:ext cx="7159083" cy="3140302"/>
          </a:xfrm>
          <a:custGeom>
            <a:avLst/>
            <a:gdLst>
              <a:gd name="T0" fmla="*/ 0 w 9144000"/>
              <a:gd name="T1" fmla="*/ 0 h 5076825"/>
              <a:gd name="T2" fmla="*/ 9144000 w 9144000"/>
              <a:gd name="T3" fmla="*/ 5076825 h 5076825"/>
            </a:gdLst>
            <a:ahLst/>
            <a:cxnLst/>
            <a:rect l="T0" t="T1" r="T2" b="T3"/>
            <a:pathLst>
              <a:path w="9144000" h="5076825">
                <a:moveTo>
                  <a:pt x="0" y="5076444"/>
                </a:moveTo>
                <a:lnTo>
                  <a:pt x="9144000" y="5076444"/>
                </a:lnTo>
                <a:lnTo>
                  <a:pt x="9144000" y="0"/>
                </a:lnTo>
                <a:lnTo>
                  <a:pt x="0" y="0"/>
                </a:lnTo>
                <a:lnTo>
                  <a:pt x="0" y="5076444"/>
                </a:lnTo>
                <a:close/>
              </a:path>
            </a:pathLst>
          </a:custGeom>
          <a:solidFill>
            <a:srgbClr val="0D73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0585" y="378619"/>
            <a:ext cx="5310653" cy="507831"/>
          </a:xfrm>
        </p:spPr>
        <p:txBody>
          <a:bodyPr rtlCol="0"/>
          <a:lstStyle/>
          <a:p>
            <a:pPr marL="9525">
              <a:spcBef>
                <a:spcPts val="0"/>
              </a:spcBef>
              <a:defRPr/>
            </a:pPr>
            <a:r>
              <a:rPr spc="-4" dirty="0"/>
              <a:t>Junior </a:t>
            </a:r>
            <a:r>
              <a:rPr spc="-8" dirty="0"/>
              <a:t>Sophister </a:t>
            </a:r>
            <a:r>
              <a:rPr dirty="0"/>
              <a:t>– </a:t>
            </a:r>
            <a:r>
              <a:rPr spc="-41" dirty="0"/>
              <a:t>Year</a:t>
            </a:r>
            <a:r>
              <a:rPr spc="-19" dirty="0"/>
              <a:t> </a:t>
            </a:r>
            <a:r>
              <a:rPr dirty="0"/>
              <a:t>3</a:t>
            </a:r>
            <a:br>
              <a:rPr dirty="0"/>
            </a:br>
            <a:r>
              <a:rPr lang="en-IE" sz="1600" b="0" spc="-4" dirty="0"/>
              <a:t>E</a:t>
            </a:r>
            <a:r>
              <a:rPr sz="1600" b="0" spc="-4" dirty="0" err="1"/>
              <a:t>xamples</a:t>
            </a:r>
            <a:r>
              <a:rPr lang="en-IE" sz="1600" b="0" spc="-4" dirty="0"/>
              <a:t> of courses within four disciplines</a:t>
            </a:r>
            <a:r>
              <a:rPr sz="1600" b="0" spc="-4" dirty="0"/>
              <a:t>:</a:t>
            </a:r>
            <a:endParaRPr sz="1600" b="0" dirty="0"/>
          </a:p>
        </p:txBody>
      </p:sp>
      <p:sp>
        <p:nvSpPr>
          <p:cNvPr id="21507" name="object 4"/>
          <p:cNvSpPr>
            <a:spLocks noChangeArrowheads="1"/>
          </p:cNvSpPr>
          <p:nvPr/>
        </p:nvSpPr>
        <p:spPr bwMode="auto">
          <a:xfrm>
            <a:off x="1415654" y="1053644"/>
            <a:ext cx="5055394" cy="152953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8397" y="1231107"/>
            <a:ext cx="1666875" cy="117724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525"/>
            <a:r>
              <a:rPr lang="en-US" sz="1350" b="1" dirty="0">
                <a:solidFill>
                  <a:srgbClr val="003399"/>
                </a:solidFill>
                <a:latin typeface="Calibri" pitchFamily="34" charset="0"/>
              </a:rPr>
              <a:t>Political Science</a:t>
            </a:r>
            <a:endParaRPr lang="en-US" sz="1350" dirty="0">
              <a:latin typeface="Calibri" pitchFamily="34" charset="0"/>
            </a:endParaRPr>
          </a:p>
          <a:p>
            <a:pPr marL="9525">
              <a:spcBef>
                <a:spcPts val="19"/>
              </a:spcBef>
            </a:pPr>
            <a:r>
              <a:rPr lang="en-US" sz="1050" dirty="0">
                <a:latin typeface="Calibri" pitchFamily="34" charset="0"/>
              </a:rPr>
              <a:t>Research Methods for Political</a:t>
            </a:r>
          </a:p>
          <a:p>
            <a:pPr marL="9525"/>
            <a:r>
              <a:rPr lang="en-US" sz="1050" dirty="0">
                <a:latin typeface="Calibri" pitchFamily="34" charset="0"/>
              </a:rPr>
              <a:t>Scientists</a:t>
            </a:r>
          </a:p>
          <a:p>
            <a:pPr marL="9525"/>
            <a:r>
              <a:rPr lang="en-US" sz="1050" dirty="0">
                <a:latin typeface="Calibri" pitchFamily="34" charset="0"/>
              </a:rPr>
              <a:t>American Political Institutions</a:t>
            </a:r>
          </a:p>
          <a:p>
            <a:pPr marL="9525"/>
            <a:r>
              <a:rPr lang="en-US" sz="1050" dirty="0">
                <a:latin typeface="Calibri" pitchFamily="34" charset="0"/>
              </a:rPr>
              <a:t>Irish Politics</a:t>
            </a:r>
          </a:p>
          <a:p>
            <a:pPr marL="9525"/>
            <a:r>
              <a:rPr lang="en-US" sz="1050" dirty="0">
                <a:latin typeface="Calibri" pitchFamily="34" charset="0"/>
              </a:rPr>
              <a:t>Democracy &amp; Development  Political Violence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75197" y="1231107"/>
            <a:ext cx="1766888" cy="133882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525"/>
            <a:r>
              <a:rPr lang="en-US" sz="1350" b="1" dirty="0">
                <a:solidFill>
                  <a:srgbClr val="003399"/>
                </a:solidFill>
                <a:latin typeface="Calibri" pitchFamily="34" charset="0"/>
              </a:rPr>
              <a:t>Philosophy</a:t>
            </a:r>
            <a:endParaRPr lang="en-US" sz="1350" dirty="0">
              <a:latin typeface="Calibri" pitchFamily="34" charset="0"/>
            </a:endParaRPr>
          </a:p>
          <a:p>
            <a:pPr marL="9525">
              <a:spcBef>
                <a:spcPts val="19"/>
              </a:spcBef>
            </a:pPr>
            <a:r>
              <a:rPr lang="en-US" sz="1050" dirty="0">
                <a:latin typeface="Calibri" pitchFamily="34" charset="0"/>
              </a:rPr>
              <a:t>Political Philosophy</a:t>
            </a:r>
          </a:p>
          <a:p>
            <a:pPr marL="9525"/>
            <a:r>
              <a:rPr lang="en-US" sz="1050" dirty="0">
                <a:latin typeface="Calibri" pitchFamily="34" charset="0"/>
              </a:rPr>
              <a:t>Topics in Ancient in Philosophy  Topics in Analytic Philosophy  Moral Philosophy</a:t>
            </a:r>
          </a:p>
          <a:p>
            <a:pPr marL="9525"/>
            <a:r>
              <a:rPr lang="en-US" sz="1050" dirty="0">
                <a:latin typeface="Calibri" pitchFamily="34" charset="0"/>
              </a:rPr>
              <a:t>Philosophy of Religion  Metaphysics</a:t>
            </a:r>
          </a:p>
          <a:p>
            <a:pPr marL="9525"/>
            <a:r>
              <a:rPr lang="en-US" sz="1050" dirty="0">
                <a:latin typeface="Calibri" pitchFamily="34" charset="0"/>
              </a:rPr>
              <a:t>Topics in Continental Philosophy</a:t>
            </a:r>
          </a:p>
        </p:txBody>
      </p:sp>
      <p:sp>
        <p:nvSpPr>
          <p:cNvPr id="21510" name="object 7"/>
          <p:cNvSpPr>
            <a:spLocks noChangeArrowheads="1"/>
          </p:cNvSpPr>
          <p:nvPr/>
        </p:nvSpPr>
        <p:spPr bwMode="auto">
          <a:xfrm>
            <a:off x="2820590" y="2592616"/>
            <a:ext cx="4867275" cy="133882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55251" y="2700695"/>
            <a:ext cx="770334" cy="20774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525">
              <a:defRPr/>
            </a:pPr>
            <a:r>
              <a:rPr sz="1350" b="1" spc="-23" dirty="0">
                <a:solidFill>
                  <a:srgbClr val="003399"/>
                </a:solidFill>
                <a:latin typeface="Calibri"/>
                <a:cs typeface="Calibri"/>
              </a:rPr>
              <a:t>E</a:t>
            </a:r>
            <a:r>
              <a:rPr sz="1350" b="1" spc="-8" dirty="0">
                <a:solidFill>
                  <a:srgbClr val="003399"/>
                </a:solidFill>
                <a:latin typeface="Calibri"/>
                <a:cs typeface="Calibri"/>
              </a:rPr>
              <a:t>c</a:t>
            </a:r>
            <a:r>
              <a:rPr sz="1350" b="1" dirty="0">
                <a:solidFill>
                  <a:srgbClr val="003399"/>
                </a:solidFill>
                <a:latin typeface="Calibri"/>
                <a:cs typeface="Calibri"/>
              </a:rPr>
              <a:t>o</a:t>
            </a:r>
            <a:r>
              <a:rPr sz="1350" b="1" spc="4" dirty="0">
                <a:solidFill>
                  <a:srgbClr val="003399"/>
                </a:solidFill>
                <a:latin typeface="Calibri"/>
                <a:cs typeface="Calibri"/>
              </a:rPr>
              <a:t>n</a:t>
            </a:r>
            <a:r>
              <a:rPr sz="1350" b="1" dirty="0">
                <a:solidFill>
                  <a:srgbClr val="003399"/>
                </a:solidFill>
                <a:latin typeface="Calibri"/>
                <a:cs typeface="Calibri"/>
              </a:rPr>
              <a:t>omics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2" name="object 12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9525">
              <a:lnSpc>
                <a:spcPts val="784"/>
              </a:lnSpc>
              <a:defRPr/>
            </a:pPr>
            <a:endParaRPr spc="-4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54227" y="2697383"/>
            <a:ext cx="696515" cy="20774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9525">
              <a:defRPr/>
            </a:pPr>
            <a:r>
              <a:rPr sz="1350" b="1" spc="-4" dirty="0">
                <a:solidFill>
                  <a:srgbClr val="003399"/>
                </a:solidFill>
                <a:latin typeface="Calibri"/>
                <a:cs typeface="Calibri"/>
              </a:rPr>
              <a:t>Sociology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54227" y="2940921"/>
            <a:ext cx="2209562" cy="96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"/>
            <a:r>
              <a:rPr lang="en-US" sz="1050" dirty="0">
                <a:latin typeface="Calibri" pitchFamily="34" charset="0"/>
              </a:rPr>
              <a:t>Understanding Social Change: Irish society</a:t>
            </a:r>
          </a:p>
          <a:p>
            <a:pPr marL="9525"/>
            <a:r>
              <a:rPr lang="en-US" sz="1050" dirty="0" err="1">
                <a:latin typeface="Calibri" pitchFamily="34" charset="0"/>
              </a:rPr>
              <a:t>Globalisation</a:t>
            </a:r>
            <a:r>
              <a:rPr lang="en-US" sz="1050" dirty="0">
                <a:latin typeface="Calibri" pitchFamily="34" charset="0"/>
              </a:rPr>
              <a:t> and Development  Researching Society</a:t>
            </a:r>
          </a:p>
          <a:p>
            <a:pPr marL="9525"/>
            <a:r>
              <a:rPr lang="en-US" sz="1050" dirty="0">
                <a:latin typeface="Calibri" pitchFamily="34" charset="0"/>
              </a:rPr>
              <a:t>Race, Ethnicity and Identity  </a:t>
            </a:r>
          </a:p>
          <a:p>
            <a:pPr marL="9525"/>
            <a:r>
              <a:rPr lang="en-US" sz="1050" dirty="0">
                <a:latin typeface="Calibri" pitchFamily="34" charset="0"/>
              </a:rPr>
              <a:t>Social Inequality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955251" y="2940921"/>
            <a:ext cx="1509950" cy="96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9525"/>
            <a:r>
              <a:rPr lang="en-US" sz="1050" dirty="0">
                <a:latin typeface="Calibri" pitchFamily="34" charset="0"/>
              </a:rPr>
              <a:t>Econometrics  Mathematical Economics  </a:t>
            </a:r>
            <a:r>
              <a:rPr lang="en-US" sz="1050" dirty="0" err="1">
                <a:latin typeface="Calibri" pitchFamily="34" charset="0"/>
              </a:rPr>
              <a:t>Economics</a:t>
            </a:r>
            <a:r>
              <a:rPr lang="en-US" sz="1050" dirty="0">
                <a:latin typeface="Calibri" pitchFamily="34" charset="0"/>
              </a:rPr>
              <a:t> of Public Policy  European Economics  Money and Banking  Financial Economics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E503B5-FFBE-CA44-62FE-DF6BA0FD6894}"/>
              </a:ext>
            </a:extLst>
          </p:cNvPr>
          <p:cNvSpPr txBox="1"/>
          <p:nvPr/>
        </p:nvSpPr>
        <p:spPr>
          <a:xfrm>
            <a:off x="866537" y="4253495"/>
            <a:ext cx="690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OPTIONAL: STUDY ABROAD/INTERNSHIP</a:t>
            </a:r>
          </a:p>
        </p:txBody>
      </p:sp>
    </p:spTree>
    <p:extLst>
      <p:ext uri="{BB962C8B-B14F-4D97-AF65-F5344CB8AC3E}">
        <p14:creationId xmlns:p14="http://schemas.microsoft.com/office/powerpoint/2010/main" val="1942283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bject 2"/>
          <p:cNvSpPr>
            <a:spLocks noChangeArrowheads="1"/>
          </p:cNvSpPr>
          <p:nvPr/>
        </p:nvSpPr>
        <p:spPr bwMode="auto">
          <a:xfrm>
            <a:off x="1142999" y="1066801"/>
            <a:ext cx="6963937" cy="3672468"/>
          </a:xfrm>
          <a:custGeom>
            <a:avLst/>
            <a:gdLst>
              <a:gd name="T0" fmla="*/ 0 w 9144000"/>
              <a:gd name="T1" fmla="*/ 0 h 5076825"/>
              <a:gd name="T2" fmla="*/ 9144000 w 9144000"/>
              <a:gd name="T3" fmla="*/ 5076825 h 5076825"/>
            </a:gdLst>
            <a:ahLst/>
            <a:cxnLst/>
            <a:rect l="T0" t="T1" r="T2" b="T3"/>
            <a:pathLst>
              <a:path w="9144000" h="5076825">
                <a:moveTo>
                  <a:pt x="0" y="5076444"/>
                </a:moveTo>
                <a:lnTo>
                  <a:pt x="9144000" y="5076444"/>
                </a:lnTo>
                <a:lnTo>
                  <a:pt x="9144000" y="0"/>
                </a:lnTo>
                <a:lnTo>
                  <a:pt x="0" y="0"/>
                </a:lnTo>
                <a:lnTo>
                  <a:pt x="0" y="5076444"/>
                </a:lnTo>
                <a:close/>
              </a:path>
            </a:pathLst>
          </a:custGeom>
          <a:solidFill>
            <a:srgbClr val="0D73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3000" y="378619"/>
            <a:ext cx="6685156" cy="319088"/>
          </a:xfrm>
        </p:spPr>
        <p:txBody>
          <a:bodyPr rtlCol="0"/>
          <a:lstStyle/>
          <a:p>
            <a:pPr marL="9525">
              <a:spcBef>
                <a:spcPts val="0"/>
              </a:spcBef>
              <a:defRPr/>
            </a:pPr>
            <a:r>
              <a:rPr dirty="0"/>
              <a:t>Study </a:t>
            </a:r>
            <a:r>
              <a:rPr spc="-4" dirty="0"/>
              <a:t>Abroad</a:t>
            </a:r>
            <a:r>
              <a:rPr spc="-34" dirty="0"/>
              <a:t> </a:t>
            </a:r>
            <a:r>
              <a:rPr spc="-8" dirty="0"/>
              <a:t>Destinations</a:t>
            </a:r>
          </a:p>
        </p:txBody>
      </p:sp>
      <p:sp>
        <p:nvSpPr>
          <p:cNvPr id="23555" name="object 4"/>
          <p:cNvSpPr>
            <a:spLocks noChangeArrowheads="1"/>
          </p:cNvSpPr>
          <p:nvPr/>
        </p:nvSpPr>
        <p:spPr bwMode="auto">
          <a:xfrm>
            <a:off x="1295400" y="1838325"/>
            <a:ext cx="6705600" cy="2743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3556" name="object 5"/>
          <p:cNvSpPr>
            <a:spLocks noChangeArrowheads="1"/>
          </p:cNvSpPr>
          <p:nvPr/>
        </p:nvSpPr>
        <p:spPr bwMode="auto">
          <a:xfrm>
            <a:off x="2962275" y="2867025"/>
            <a:ext cx="57150" cy="5715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099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199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6200" y="38099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3557" name="object 6"/>
          <p:cNvSpPr>
            <a:spLocks noChangeArrowheads="1"/>
          </p:cNvSpPr>
          <p:nvPr/>
        </p:nvSpPr>
        <p:spPr bwMode="auto">
          <a:xfrm>
            <a:off x="2962275" y="2867025"/>
            <a:ext cx="57150" cy="5715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0" y="38099"/>
                </a:move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100" y="0"/>
                </a:lnTo>
                <a:lnTo>
                  <a:pt x="52947" y="2988"/>
                </a:lnTo>
                <a:lnTo>
                  <a:pt x="65055" y="11144"/>
                </a:lnTo>
                <a:lnTo>
                  <a:pt x="73211" y="23252"/>
                </a:lnTo>
                <a:lnTo>
                  <a:pt x="76200" y="38099"/>
                </a:lnTo>
                <a:lnTo>
                  <a:pt x="73211" y="52947"/>
                </a:lnTo>
                <a:lnTo>
                  <a:pt x="65055" y="65055"/>
                </a:lnTo>
                <a:lnTo>
                  <a:pt x="52947" y="73211"/>
                </a:lnTo>
                <a:lnTo>
                  <a:pt x="38100" y="76199"/>
                </a:lnTo>
                <a:lnTo>
                  <a:pt x="23252" y="73211"/>
                </a:lnTo>
                <a:lnTo>
                  <a:pt x="11144" y="65055"/>
                </a:lnTo>
                <a:lnTo>
                  <a:pt x="2988" y="52947"/>
                </a:lnTo>
                <a:lnTo>
                  <a:pt x="0" y="38099"/>
                </a:lnTo>
                <a:close/>
              </a:path>
            </a:pathLst>
          </a:custGeom>
          <a:noFill/>
          <a:ln w="12192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3558" name="object 7"/>
          <p:cNvSpPr>
            <a:spLocks noChangeArrowheads="1"/>
          </p:cNvSpPr>
          <p:nvPr/>
        </p:nvSpPr>
        <p:spPr bwMode="auto">
          <a:xfrm>
            <a:off x="2980135" y="2788444"/>
            <a:ext cx="57150" cy="5715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3559" name="object 8"/>
          <p:cNvSpPr>
            <a:spLocks noChangeArrowheads="1"/>
          </p:cNvSpPr>
          <p:nvPr/>
        </p:nvSpPr>
        <p:spPr bwMode="auto">
          <a:xfrm>
            <a:off x="2980135" y="2788444"/>
            <a:ext cx="57150" cy="5715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0" y="38100"/>
                </a:move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100" y="0"/>
                </a:lnTo>
                <a:lnTo>
                  <a:pt x="52947" y="2988"/>
                </a:lnTo>
                <a:lnTo>
                  <a:pt x="65055" y="11144"/>
                </a:lnTo>
                <a:lnTo>
                  <a:pt x="73211" y="23252"/>
                </a:lnTo>
                <a:lnTo>
                  <a:pt x="76200" y="38100"/>
                </a:lnTo>
                <a:lnTo>
                  <a:pt x="73211" y="52947"/>
                </a:lnTo>
                <a:lnTo>
                  <a:pt x="65055" y="65055"/>
                </a:lnTo>
                <a:lnTo>
                  <a:pt x="52947" y="73211"/>
                </a:lnTo>
                <a:lnTo>
                  <a:pt x="38100" y="76200"/>
                </a:lnTo>
                <a:lnTo>
                  <a:pt x="23252" y="73211"/>
                </a:lnTo>
                <a:lnTo>
                  <a:pt x="11144" y="65055"/>
                </a:lnTo>
                <a:lnTo>
                  <a:pt x="2988" y="52947"/>
                </a:lnTo>
                <a:lnTo>
                  <a:pt x="0" y="38100"/>
                </a:lnTo>
                <a:close/>
              </a:path>
            </a:pathLst>
          </a:custGeom>
          <a:noFill/>
          <a:ln w="12192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3560" name="object 9"/>
          <p:cNvSpPr>
            <a:spLocks noChangeArrowheads="1"/>
          </p:cNvSpPr>
          <p:nvPr/>
        </p:nvSpPr>
        <p:spPr bwMode="auto">
          <a:xfrm>
            <a:off x="3121819" y="2767013"/>
            <a:ext cx="57150" cy="5715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3561" name="object 10"/>
          <p:cNvSpPr>
            <a:spLocks noChangeArrowheads="1"/>
          </p:cNvSpPr>
          <p:nvPr/>
        </p:nvSpPr>
        <p:spPr bwMode="auto">
          <a:xfrm>
            <a:off x="3121819" y="2767013"/>
            <a:ext cx="57150" cy="5715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0" y="38100"/>
                </a:move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100" y="0"/>
                </a:lnTo>
                <a:lnTo>
                  <a:pt x="52947" y="2988"/>
                </a:lnTo>
                <a:lnTo>
                  <a:pt x="65055" y="11144"/>
                </a:lnTo>
                <a:lnTo>
                  <a:pt x="73211" y="23252"/>
                </a:lnTo>
                <a:lnTo>
                  <a:pt x="76200" y="38100"/>
                </a:lnTo>
                <a:lnTo>
                  <a:pt x="73211" y="52947"/>
                </a:lnTo>
                <a:lnTo>
                  <a:pt x="65055" y="65055"/>
                </a:lnTo>
                <a:lnTo>
                  <a:pt x="52947" y="73211"/>
                </a:lnTo>
                <a:lnTo>
                  <a:pt x="38100" y="76200"/>
                </a:lnTo>
                <a:lnTo>
                  <a:pt x="23252" y="73211"/>
                </a:lnTo>
                <a:lnTo>
                  <a:pt x="11144" y="65055"/>
                </a:lnTo>
                <a:lnTo>
                  <a:pt x="2988" y="52947"/>
                </a:lnTo>
                <a:lnTo>
                  <a:pt x="0" y="38100"/>
                </a:lnTo>
                <a:close/>
              </a:path>
            </a:pathLst>
          </a:custGeom>
          <a:noFill/>
          <a:ln w="12192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3562" name="object 11"/>
          <p:cNvSpPr>
            <a:spLocks noChangeArrowheads="1"/>
          </p:cNvSpPr>
          <p:nvPr/>
        </p:nvSpPr>
        <p:spPr bwMode="auto">
          <a:xfrm>
            <a:off x="3049191" y="2712244"/>
            <a:ext cx="57150" cy="5715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3563" name="object 12"/>
          <p:cNvSpPr>
            <a:spLocks noChangeArrowheads="1"/>
          </p:cNvSpPr>
          <p:nvPr/>
        </p:nvSpPr>
        <p:spPr bwMode="auto">
          <a:xfrm>
            <a:off x="3049191" y="2712244"/>
            <a:ext cx="57150" cy="5715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0" y="38100"/>
                </a:move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100" y="0"/>
                </a:lnTo>
                <a:lnTo>
                  <a:pt x="52947" y="2988"/>
                </a:lnTo>
                <a:lnTo>
                  <a:pt x="65055" y="11144"/>
                </a:lnTo>
                <a:lnTo>
                  <a:pt x="73211" y="23252"/>
                </a:lnTo>
                <a:lnTo>
                  <a:pt x="76200" y="38100"/>
                </a:lnTo>
                <a:lnTo>
                  <a:pt x="73211" y="52947"/>
                </a:lnTo>
                <a:lnTo>
                  <a:pt x="65055" y="65055"/>
                </a:lnTo>
                <a:lnTo>
                  <a:pt x="52947" y="73211"/>
                </a:lnTo>
                <a:lnTo>
                  <a:pt x="38100" y="76200"/>
                </a:lnTo>
                <a:lnTo>
                  <a:pt x="23252" y="73211"/>
                </a:lnTo>
                <a:lnTo>
                  <a:pt x="11144" y="65055"/>
                </a:lnTo>
                <a:lnTo>
                  <a:pt x="2988" y="52947"/>
                </a:lnTo>
                <a:lnTo>
                  <a:pt x="0" y="38100"/>
                </a:lnTo>
                <a:close/>
              </a:path>
            </a:pathLst>
          </a:custGeom>
          <a:noFill/>
          <a:ln w="12192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3564" name="object 13"/>
          <p:cNvSpPr>
            <a:spLocks noChangeArrowheads="1"/>
          </p:cNvSpPr>
          <p:nvPr/>
        </p:nvSpPr>
        <p:spPr bwMode="auto">
          <a:xfrm>
            <a:off x="4619625" y="2611041"/>
            <a:ext cx="57150" cy="5715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3565" name="object 14"/>
          <p:cNvSpPr>
            <a:spLocks noChangeArrowheads="1"/>
          </p:cNvSpPr>
          <p:nvPr/>
        </p:nvSpPr>
        <p:spPr bwMode="auto">
          <a:xfrm>
            <a:off x="4619625" y="2611041"/>
            <a:ext cx="57150" cy="5715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0" y="38100"/>
                </a:move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100" y="0"/>
                </a:lnTo>
                <a:lnTo>
                  <a:pt x="52947" y="2988"/>
                </a:lnTo>
                <a:lnTo>
                  <a:pt x="65055" y="11144"/>
                </a:lnTo>
                <a:lnTo>
                  <a:pt x="73211" y="23252"/>
                </a:lnTo>
                <a:lnTo>
                  <a:pt x="76200" y="38100"/>
                </a:lnTo>
                <a:lnTo>
                  <a:pt x="73211" y="52947"/>
                </a:lnTo>
                <a:lnTo>
                  <a:pt x="65055" y="65055"/>
                </a:lnTo>
                <a:lnTo>
                  <a:pt x="52947" y="73211"/>
                </a:lnTo>
                <a:lnTo>
                  <a:pt x="38100" y="76200"/>
                </a:lnTo>
                <a:lnTo>
                  <a:pt x="23252" y="73211"/>
                </a:lnTo>
                <a:lnTo>
                  <a:pt x="11144" y="65055"/>
                </a:lnTo>
                <a:lnTo>
                  <a:pt x="2988" y="52947"/>
                </a:lnTo>
                <a:lnTo>
                  <a:pt x="0" y="38100"/>
                </a:lnTo>
                <a:close/>
              </a:path>
            </a:pathLst>
          </a:custGeom>
          <a:noFill/>
          <a:ln w="12192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3566" name="object 15"/>
          <p:cNvSpPr>
            <a:spLocks noChangeArrowheads="1"/>
          </p:cNvSpPr>
          <p:nvPr/>
        </p:nvSpPr>
        <p:spPr bwMode="auto">
          <a:xfrm>
            <a:off x="4714875" y="2527697"/>
            <a:ext cx="57150" cy="5715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3567" name="object 16"/>
          <p:cNvSpPr>
            <a:spLocks noChangeArrowheads="1"/>
          </p:cNvSpPr>
          <p:nvPr/>
        </p:nvSpPr>
        <p:spPr bwMode="auto">
          <a:xfrm>
            <a:off x="4714875" y="2527697"/>
            <a:ext cx="57150" cy="5715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0" y="38100"/>
                </a:move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100" y="0"/>
                </a:lnTo>
                <a:lnTo>
                  <a:pt x="52947" y="2988"/>
                </a:lnTo>
                <a:lnTo>
                  <a:pt x="65055" y="11144"/>
                </a:lnTo>
                <a:lnTo>
                  <a:pt x="73211" y="23252"/>
                </a:lnTo>
                <a:lnTo>
                  <a:pt x="76200" y="38100"/>
                </a:lnTo>
                <a:lnTo>
                  <a:pt x="73211" y="52947"/>
                </a:lnTo>
                <a:lnTo>
                  <a:pt x="65055" y="65055"/>
                </a:lnTo>
                <a:lnTo>
                  <a:pt x="52947" y="73211"/>
                </a:lnTo>
                <a:lnTo>
                  <a:pt x="38100" y="76200"/>
                </a:lnTo>
                <a:lnTo>
                  <a:pt x="23252" y="73211"/>
                </a:lnTo>
                <a:lnTo>
                  <a:pt x="11144" y="65055"/>
                </a:lnTo>
                <a:lnTo>
                  <a:pt x="2988" y="52947"/>
                </a:lnTo>
                <a:lnTo>
                  <a:pt x="0" y="38100"/>
                </a:lnTo>
                <a:close/>
              </a:path>
            </a:pathLst>
          </a:custGeom>
          <a:noFill/>
          <a:ln w="12192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3568" name="object 17"/>
          <p:cNvSpPr>
            <a:spLocks noChangeArrowheads="1"/>
          </p:cNvSpPr>
          <p:nvPr/>
        </p:nvSpPr>
        <p:spPr bwMode="auto">
          <a:xfrm>
            <a:off x="4838700" y="2378869"/>
            <a:ext cx="57150" cy="5715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3569" name="object 18"/>
          <p:cNvSpPr>
            <a:spLocks noChangeArrowheads="1"/>
          </p:cNvSpPr>
          <p:nvPr/>
        </p:nvSpPr>
        <p:spPr bwMode="auto">
          <a:xfrm>
            <a:off x="4838700" y="2378869"/>
            <a:ext cx="57150" cy="5715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0" y="38100"/>
                </a:move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100" y="0"/>
                </a:lnTo>
                <a:lnTo>
                  <a:pt x="52947" y="2988"/>
                </a:lnTo>
                <a:lnTo>
                  <a:pt x="65055" y="11144"/>
                </a:lnTo>
                <a:lnTo>
                  <a:pt x="73211" y="23252"/>
                </a:lnTo>
                <a:lnTo>
                  <a:pt x="76200" y="38100"/>
                </a:lnTo>
                <a:lnTo>
                  <a:pt x="73211" y="52947"/>
                </a:lnTo>
                <a:lnTo>
                  <a:pt x="65055" y="65055"/>
                </a:lnTo>
                <a:lnTo>
                  <a:pt x="52947" y="73211"/>
                </a:lnTo>
                <a:lnTo>
                  <a:pt x="38100" y="76200"/>
                </a:lnTo>
                <a:lnTo>
                  <a:pt x="23252" y="73211"/>
                </a:lnTo>
                <a:lnTo>
                  <a:pt x="11144" y="65055"/>
                </a:lnTo>
                <a:lnTo>
                  <a:pt x="2988" y="52947"/>
                </a:lnTo>
                <a:lnTo>
                  <a:pt x="0" y="38100"/>
                </a:lnTo>
                <a:close/>
              </a:path>
            </a:pathLst>
          </a:custGeom>
          <a:noFill/>
          <a:ln w="12192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3570" name="object 19"/>
          <p:cNvSpPr>
            <a:spLocks noChangeArrowheads="1"/>
          </p:cNvSpPr>
          <p:nvPr/>
        </p:nvSpPr>
        <p:spPr bwMode="auto">
          <a:xfrm>
            <a:off x="4727972" y="2594372"/>
            <a:ext cx="57150" cy="5715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3571" name="object 20"/>
          <p:cNvSpPr>
            <a:spLocks noChangeArrowheads="1"/>
          </p:cNvSpPr>
          <p:nvPr/>
        </p:nvSpPr>
        <p:spPr bwMode="auto">
          <a:xfrm>
            <a:off x="4727972" y="2594372"/>
            <a:ext cx="57150" cy="5715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0" y="38100"/>
                </a:move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100" y="0"/>
                </a:lnTo>
                <a:lnTo>
                  <a:pt x="52947" y="2988"/>
                </a:lnTo>
                <a:lnTo>
                  <a:pt x="65055" y="11144"/>
                </a:lnTo>
                <a:lnTo>
                  <a:pt x="73211" y="23252"/>
                </a:lnTo>
                <a:lnTo>
                  <a:pt x="76200" y="38100"/>
                </a:lnTo>
                <a:lnTo>
                  <a:pt x="73211" y="52947"/>
                </a:lnTo>
                <a:lnTo>
                  <a:pt x="65055" y="65055"/>
                </a:lnTo>
                <a:lnTo>
                  <a:pt x="52947" y="73211"/>
                </a:lnTo>
                <a:lnTo>
                  <a:pt x="38100" y="76200"/>
                </a:lnTo>
                <a:lnTo>
                  <a:pt x="23252" y="73211"/>
                </a:lnTo>
                <a:lnTo>
                  <a:pt x="11144" y="65055"/>
                </a:lnTo>
                <a:lnTo>
                  <a:pt x="2988" y="52947"/>
                </a:lnTo>
                <a:lnTo>
                  <a:pt x="0" y="38100"/>
                </a:lnTo>
                <a:close/>
              </a:path>
            </a:pathLst>
          </a:custGeom>
          <a:noFill/>
          <a:ln w="12192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3572" name="object 21"/>
          <p:cNvSpPr>
            <a:spLocks noChangeArrowheads="1"/>
          </p:cNvSpPr>
          <p:nvPr/>
        </p:nvSpPr>
        <p:spPr bwMode="auto">
          <a:xfrm>
            <a:off x="4514850" y="2727722"/>
            <a:ext cx="57150" cy="5715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3573" name="object 22"/>
          <p:cNvSpPr>
            <a:spLocks noChangeArrowheads="1"/>
          </p:cNvSpPr>
          <p:nvPr/>
        </p:nvSpPr>
        <p:spPr bwMode="auto">
          <a:xfrm>
            <a:off x="4514850" y="2727722"/>
            <a:ext cx="57150" cy="5715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0" y="38100"/>
                </a:move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100" y="0"/>
                </a:lnTo>
                <a:lnTo>
                  <a:pt x="52947" y="2988"/>
                </a:lnTo>
                <a:lnTo>
                  <a:pt x="65055" y="11144"/>
                </a:lnTo>
                <a:lnTo>
                  <a:pt x="73211" y="23252"/>
                </a:lnTo>
                <a:lnTo>
                  <a:pt x="76200" y="38100"/>
                </a:lnTo>
                <a:lnTo>
                  <a:pt x="73211" y="52947"/>
                </a:lnTo>
                <a:lnTo>
                  <a:pt x="65055" y="65055"/>
                </a:lnTo>
                <a:lnTo>
                  <a:pt x="52947" y="73211"/>
                </a:lnTo>
                <a:lnTo>
                  <a:pt x="38100" y="76200"/>
                </a:lnTo>
                <a:lnTo>
                  <a:pt x="23252" y="73211"/>
                </a:lnTo>
                <a:lnTo>
                  <a:pt x="11144" y="65055"/>
                </a:lnTo>
                <a:lnTo>
                  <a:pt x="2988" y="52947"/>
                </a:lnTo>
                <a:lnTo>
                  <a:pt x="0" y="38100"/>
                </a:lnTo>
                <a:close/>
              </a:path>
            </a:pathLst>
          </a:custGeom>
          <a:noFill/>
          <a:ln w="12192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3574" name="object 23"/>
          <p:cNvSpPr>
            <a:spLocks noChangeArrowheads="1"/>
          </p:cNvSpPr>
          <p:nvPr/>
        </p:nvSpPr>
        <p:spPr bwMode="auto">
          <a:xfrm>
            <a:off x="4800600" y="2553891"/>
            <a:ext cx="57150" cy="5715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3575" name="object 24"/>
          <p:cNvSpPr>
            <a:spLocks noChangeArrowheads="1"/>
          </p:cNvSpPr>
          <p:nvPr/>
        </p:nvSpPr>
        <p:spPr bwMode="auto">
          <a:xfrm>
            <a:off x="4800600" y="2553891"/>
            <a:ext cx="57150" cy="5715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0" y="38100"/>
                </a:move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100" y="0"/>
                </a:lnTo>
                <a:lnTo>
                  <a:pt x="52947" y="2988"/>
                </a:lnTo>
                <a:lnTo>
                  <a:pt x="65055" y="11144"/>
                </a:lnTo>
                <a:lnTo>
                  <a:pt x="73211" y="23252"/>
                </a:lnTo>
                <a:lnTo>
                  <a:pt x="76200" y="38100"/>
                </a:lnTo>
                <a:lnTo>
                  <a:pt x="73211" y="52947"/>
                </a:lnTo>
                <a:lnTo>
                  <a:pt x="65055" y="65055"/>
                </a:lnTo>
                <a:lnTo>
                  <a:pt x="52947" y="73211"/>
                </a:lnTo>
                <a:lnTo>
                  <a:pt x="38100" y="76200"/>
                </a:lnTo>
                <a:lnTo>
                  <a:pt x="23252" y="73211"/>
                </a:lnTo>
                <a:lnTo>
                  <a:pt x="11144" y="65055"/>
                </a:lnTo>
                <a:lnTo>
                  <a:pt x="2988" y="52947"/>
                </a:lnTo>
                <a:lnTo>
                  <a:pt x="0" y="38100"/>
                </a:lnTo>
                <a:close/>
              </a:path>
            </a:pathLst>
          </a:custGeom>
          <a:noFill/>
          <a:ln w="12192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3576" name="object 25"/>
          <p:cNvSpPr>
            <a:spLocks noChangeArrowheads="1"/>
          </p:cNvSpPr>
          <p:nvPr/>
        </p:nvSpPr>
        <p:spPr bwMode="auto">
          <a:xfrm>
            <a:off x="7229475" y="2807494"/>
            <a:ext cx="57150" cy="5715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099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199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6200" y="38099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3577" name="object 26"/>
          <p:cNvSpPr>
            <a:spLocks noChangeArrowheads="1"/>
          </p:cNvSpPr>
          <p:nvPr/>
        </p:nvSpPr>
        <p:spPr bwMode="auto">
          <a:xfrm>
            <a:off x="7229475" y="2807494"/>
            <a:ext cx="57150" cy="5715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0" y="38099"/>
                </a:move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100" y="0"/>
                </a:lnTo>
                <a:lnTo>
                  <a:pt x="52947" y="2988"/>
                </a:lnTo>
                <a:lnTo>
                  <a:pt x="65055" y="11144"/>
                </a:lnTo>
                <a:lnTo>
                  <a:pt x="73211" y="23252"/>
                </a:lnTo>
                <a:lnTo>
                  <a:pt x="76200" y="38099"/>
                </a:lnTo>
                <a:lnTo>
                  <a:pt x="73211" y="52947"/>
                </a:lnTo>
                <a:lnTo>
                  <a:pt x="65055" y="65055"/>
                </a:lnTo>
                <a:lnTo>
                  <a:pt x="52947" y="73211"/>
                </a:lnTo>
                <a:lnTo>
                  <a:pt x="38100" y="76199"/>
                </a:lnTo>
                <a:lnTo>
                  <a:pt x="23252" y="73211"/>
                </a:lnTo>
                <a:lnTo>
                  <a:pt x="11144" y="65055"/>
                </a:lnTo>
                <a:lnTo>
                  <a:pt x="2988" y="52947"/>
                </a:lnTo>
                <a:lnTo>
                  <a:pt x="0" y="38099"/>
                </a:lnTo>
                <a:close/>
              </a:path>
            </a:pathLst>
          </a:custGeom>
          <a:noFill/>
          <a:ln w="12192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3578" name="object 27"/>
          <p:cNvSpPr>
            <a:spLocks noChangeArrowheads="1"/>
          </p:cNvSpPr>
          <p:nvPr/>
        </p:nvSpPr>
        <p:spPr bwMode="auto">
          <a:xfrm>
            <a:off x="6775847" y="3067050"/>
            <a:ext cx="57150" cy="5715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099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199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6200" y="38099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3579" name="object 28"/>
          <p:cNvSpPr>
            <a:spLocks noChangeArrowheads="1"/>
          </p:cNvSpPr>
          <p:nvPr/>
        </p:nvSpPr>
        <p:spPr bwMode="auto">
          <a:xfrm>
            <a:off x="6775847" y="3067050"/>
            <a:ext cx="57150" cy="5715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0" y="38099"/>
                </a:move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100" y="0"/>
                </a:lnTo>
                <a:lnTo>
                  <a:pt x="52947" y="2988"/>
                </a:lnTo>
                <a:lnTo>
                  <a:pt x="65055" y="11144"/>
                </a:lnTo>
                <a:lnTo>
                  <a:pt x="73211" y="23252"/>
                </a:lnTo>
                <a:lnTo>
                  <a:pt x="76200" y="38099"/>
                </a:lnTo>
                <a:lnTo>
                  <a:pt x="73211" y="52947"/>
                </a:lnTo>
                <a:lnTo>
                  <a:pt x="65055" y="65055"/>
                </a:lnTo>
                <a:lnTo>
                  <a:pt x="52947" y="73211"/>
                </a:lnTo>
                <a:lnTo>
                  <a:pt x="38100" y="76199"/>
                </a:lnTo>
                <a:lnTo>
                  <a:pt x="23252" y="73211"/>
                </a:lnTo>
                <a:lnTo>
                  <a:pt x="11144" y="65055"/>
                </a:lnTo>
                <a:lnTo>
                  <a:pt x="2988" y="52947"/>
                </a:lnTo>
                <a:lnTo>
                  <a:pt x="0" y="38099"/>
                </a:lnTo>
                <a:close/>
              </a:path>
            </a:pathLst>
          </a:custGeom>
          <a:noFill/>
          <a:ln w="12192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3580" name="object 29"/>
          <p:cNvSpPr>
            <a:spLocks noChangeArrowheads="1"/>
          </p:cNvSpPr>
          <p:nvPr/>
        </p:nvSpPr>
        <p:spPr bwMode="auto">
          <a:xfrm>
            <a:off x="6832997" y="2737247"/>
            <a:ext cx="57150" cy="5715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3581" name="object 30"/>
          <p:cNvSpPr>
            <a:spLocks noChangeArrowheads="1"/>
          </p:cNvSpPr>
          <p:nvPr/>
        </p:nvSpPr>
        <p:spPr bwMode="auto">
          <a:xfrm>
            <a:off x="6832997" y="2737247"/>
            <a:ext cx="57150" cy="5715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0" y="38100"/>
                </a:move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100" y="0"/>
                </a:lnTo>
                <a:lnTo>
                  <a:pt x="52947" y="2988"/>
                </a:lnTo>
                <a:lnTo>
                  <a:pt x="65055" y="11144"/>
                </a:lnTo>
                <a:lnTo>
                  <a:pt x="73211" y="23252"/>
                </a:lnTo>
                <a:lnTo>
                  <a:pt x="76200" y="38100"/>
                </a:lnTo>
                <a:lnTo>
                  <a:pt x="73211" y="52947"/>
                </a:lnTo>
                <a:lnTo>
                  <a:pt x="65055" y="65055"/>
                </a:lnTo>
                <a:lnTo>
                  <a:pt x="52947" y="73211"/>
                </a:lnTo>
                <a:lnTo>
                  <a:pt x="38100" y="76200"/>
                </a:lnTo>
                <a:lnTo>
                  <a:pt x="23252" y="73211"/>
                </a:lnTo>
                <a:lnTo>
                  <a:pt x="11144" y="65055"/>
                </a:lnTo>
                <a:lnTo>
                  <a:pt x="2988" y="52947"/>
                </a:lnTo>
                <a:lnTo>
                  <a:pt x="0" y="38100"/>
                </a:lnTo>
                <a:close/>
              </a:path>
            </a:pathLst>
          </a:custGeom>
          <a:noFill/>
          <a:ln w="12192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3582" name="object 31"/>
          <p:cNvSpPr>
            <a:spLocks noChangeArrowheads="1"/>
          </p:cNvSpPr>
          <p:nvPr/>
        </p:nvSpPr>
        <p:spPr bwMode="auto">
          <a:xfrm>
            <a:off x="7496175" y="4045744"/>
            <a:ext cx="57150" cy="5715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099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199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6200" y="38099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23583" name="object 32"/>
          <p:cNvSpPr>
            <a:spLocks noChangeArrowheads="1"/>
          </p:cNvSpPr>
          <p:nvPr/>
        </p:nvSpPr>
        <p:spPr bwMode="auto">
          <a:xfrm>
            <a:off x="7496175" y="4045744"/>
            <a:ext cx="57150" cy="57150"/>
          </a:xfrm>
          <a:custGeom>
            <a:avLst/>
            <a:gdLst>
              <a:gd name="T0" fmla="*/ 0 w 76200"/>
              <a:gd name="T1" fmla="*/ 0 h 76200"/>
              <a:gd name="T2" fmla="*/ 76200 w 76200"/>
              <a:gd name="T3" fmla="*/ 76200 h 76200"/>
            </a:gdLst>
            <a:ahLst/>
            <a:cxnLst/>
            <a:rect l="T0" t="T1" r="T2" b="T3"/>
            <a:pathLst>
              <a:path w="76200" h="76200">
                <a:moveTo>
                  <a:pt x="0" y="38099"/>
                </a:moveTo>
                <a:lnTo>
                  <a:pt x="2988" y="23252"/>
                </a:lnTo>
                <a:lnTo>
                  <a:pt x="11144" y="11144"/>
                </a:lnTo>
                <a:lnTo>
                  <a:pt x="23252" y="2988"/>
                </a:lnTo>
                <a:lnTo>
                  <a:pt x="38100" y="0"/>
                </a:lnTo>
                <a:lnTo>
                  <a:pt x="52947" y="2988"/>
                </a:lnTo>
                <a:lnTo>
                  <a:pt x="65055" y="11144"/>
                </a:lnTo>
                <a:lnTo>
                  <a:pt x="73211" y="23252"/>
                </a:lnTo>
                <a:lnTo>
                  <a:pt x="76200" y="38099"/>
                </a:lnTo>
                <a:lnTo>
                  <a:pt x="73211" y="52947"/>
                </a:lnTo>
                <a:lnTo>
                  <a:pt x="65055" y="65055"/>
                </a:lnTo>
                <a:lnTo>
                  <a:pt x="52947" y="73211"/>
                </a:lnTo>
                <a:lnTo>
                  <a:pt x="38100" y="76199"/>
                </a:lnTo>
                <a:lnTo>
                  <a:pt x="23252" y="73211"/>
                </a:lnTo>
                <a:lnTo>
                  <a:pt x="11144" y="65055"/>
                </a:lnTo>
                <a:lnTo>
                  <a:pt x="2988" y="52947"/>
                </a:lnTo>
                <a:lnTo>
                  <a:pt x="0" y="38099"/>
                </a:lnTo>
                <a:close/>
              </a:path>
            </a:pathLst>
          </a:custGeom>
          <a:noFill/>
          <a:ln w="12192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33" name="object 33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9525">
              <a:lnSpc>
                <a:spcPts val="784"/>
              </a:lnSpc>
              <a:defRPr/>
            </a:pPr>
            <a:endParaRPr spc="-4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7378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bject 2"/>
          <p:cNvSpPr>
            <a:spLocks noChangeArrowheads="1"/>
          </p:cNvSpPr>
          <p:nvPr/>
        </p:nvSpPr>
        <p:spPr bwMode="auto">
          <a:xfrm>
            <a:off x="791737" y="1066800"/>
            <a:ext cx="7370955" cy="3661317"/>
          </a:xfrm>
          <a:custGeom>
            <a:avLst/>
            <a:gdLst>
              <a:gd name="T0" fmla="*/ 0 w 9144000"/>
              <a:gd name="T1" fmla="*/ 0 h 5076825"/>
              <a:gd name="T2" fmla="*/ 9144000 w 9144000"/>
              <a:gd name="T3" fmla="*/ 5076825 h 5076825"/>
            </a:gdLst>
            <a:ahLst/>
            <a:cxnLst/>
            <a:rect l="T0" t="T1" r="T2" b="T3"/>
            <a:pathLst>
              <a:path w="9144000" h="5076825">
                <a:moveTo>
                  <a:pt x="0" y="5076444"/>
                </a:moveTo>
                <a:lnTo>
                  <a:pt x="9144000" y="5076444"/>
                </a:lnTo>
                <a:lnTo>
                  <a:pt x="9144000" y="0"/>
                </a:lnTo>
                <a:lnTo>
                  <a:pt x="0" y="0"/>
                </a:lnTo>
                <a:lnTo>
                  <a:pt x="0" y="5076444"/>
                </a:lnTo>
                <a:close/>
              </a:path>
            </a:pathLst>
          </a:custGeom>
          <a:solidFill>
            <a:srgbClr val="0D73B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2595" y="353617"/>
            <a:ext cx="7750097" cy="601265"/>
          </a:xfrm>
        </p:spPr>
        <p:txBody>
          <a:bodyPr rtlCol="0"/>
          <a:lstStyle/>
          <a:p>
            <a:pPr marL="331946">
              <a:spcBef>
                <a:spcPts val="0"/>
              </a:spcBef>
              <a:defRPr/>
            </a:pPr>
            <a:r>
              <a:rPr sz="2800" spc="-11" dirty="0"/>
              <a:t>International </a:t>
            </a:r>
            <a:r>
              <a:rPr sz="2800" spc="-8" dirty="0"/>
              <a:t>study</a:t>
            </a:r>
            <a:r>
              <a:rPr sz="2800" spc="30" dirty="0"/>
              <a:t> </a:t>
            </a:r>
            <a:r>
              <a:rPr sz="2800" spc="-4" dirty="0"/>
              <a:t>opportunities</a:t>
            </a:r>
            <a:br>
              <a:rPr sz="2100" dirty="0"/>
            </a:br>
            <a:r>
              <a:rPr sz="1350" spc="-4" dirty="0"/>
              <a:t>The PPES </a:t>
            </a:r>
            <a:r>
              <a:rPr sz="1350" spc="-8" dirty="0"/>
              <a:t>programme </a:t>
            </a:r>
            <a:r>
              <a:rPr sz="1350" spc="-4" dirty="0"/>
              <a:t>actively </a:t>
            </a:r>
            <a:r>
              <a:rPr sz="1350" spc="-8" dirty="0"/>
              <a:t>promotes student </a:t>
            </a:r>
            <a:r>
              <a:rPr sz="1350" spc="-4" dirty="0"/>
              <a:t>mobility </a:t>
            </a:r>
            <a:r>
              <a:rPr sz="1350" dirty="0"/>
              <a:t>in the Junior </a:t>
            </a:r>
            <a:r>
              <a:rPr sz="1350" spc="-8" dirty="0"/>
              <a:t>Sophister</a:t>
            </a:r>
            <a:r>
              <a:rPr sz="1350" spc="-60" dirty="0"/>
              <a:t> </a:t>
            </a:r>
            <a:r>
              <a:rPr sz="1350" spc="-8" dirty="0"/>
              <a:t>year</a:t>
            </a:r>
            <a:endParaRPr sz="1350" dirty="0"/>
          </a:p>
        </p:txBody>
      </p:sp>
      <p:sp>
        <p:nvSpPr>
          <p:cNvPr id="24579" name="object 4"/>
          <p:cNvSpPr>
            <a:spLocks noChangeArrowheads="1"/>
          </p:cNvSpPr>
          <p:nvPr/>
        </p:nvSpPr>
        <p:spPr bwMode="auto">
          <a:xfrm>
            <a:off x="1878806" y="1594625"/>
            <a:ext cx="5386388" cy="29860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  <p:sp>
        <p:nvSpPr>
          <p:cNvPr id="5" name="object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9525">
              <a:lnSpc>
                <a:spcPts val="784"/>
              </a:lnSpc>
              <a:defRPr/>
            </a:pPr>
            <a:endParaRPr spc="-4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4807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6341" y="501282"/>
            <a:ext cx="6523464" cy="319088"/>
          </a:xfrm>
        </p:spPr>
        <p:txBody>
          <a:bodyPr rtlCol="0"/>
          <a:lstStyle/>
          <a:p>
            <a:pPr marL="9525">
              <a:spcBef>
                <a:spcPts val="0"/>
              </a:spcBef>
              <a:defRPr/>
            </a:pPr>
            <a:r>
              <a:rPr dirty="0"/>
              <a:t>Senior </a:t>
            </a:r>
            <a:r>
              <a:rPr spc="-8" dirty="0"/>
              <a:t>Sophister </a:t>
            </a:r>
            <a:r>
              <a:rPr dirty="0"/>
              <a:t>– </a:t>
            </a:r>
            <a:r>
              <a:rPr spc="-41" dirty="0"/>
              <a:t>Year </a:t>
            </a:r>
            <a:r>
              <a:rPr dirty="0"/>
              <a:t>4</a:t>
            </a:r>
          </a:p>
        </p:txBody>
      </p:sp>
      <p:sp>
        <p:nvSpPr>
          <p:cNvPr id="5" name="object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9525">
              <a:lnSpc>
                <a:spcPts val="784"/>
              </a:lnSpc>
              <a:defRPr/>
            </a:pPr>
            <a:endParaRPr spc="-4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6341" y="1398985"/>
            <a:ext cx="4481229" cy="1635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52425" indent="-342900">
              <a:buFont typeface="Arial" panose="020B0604020202020204" pitchFamily="34" charset="0"/>
              <a:buChar char="•"/>
            </a:pPr>
            <a:r>
              <a:rPr lang="en-IE" sz="2000" dirty="0"/>
              <a:t>Specialise in one (Single </a:t>
            </a:r>
            <a:r>
              <a:rPr lang="en-IE" sz="2000" dirty="0" err="1"/>
              <a:t>honor</a:t>
            </a:r>
            <a:r>
              <a:rPr lang="en-IE" sz="2000" dirty="0"/>
              <a:t>) or two (Joint </a:t>
            </a:r>
            <a:r>
              <a:rPr lang="en-IE" sz="2000" dirty="0" err="1"/>
              <a:t>honors</a:t>
            </a:r>
            <a:r>
              <a:rPr lang="en-IE" sz="2000" dirty="0"/>
              <a:t>/Major with Minor) subjects</a:t>
            </a:r>
          </a:p>
          <a:p>
            <a:pPr marL="9525"/>
            <a:endParaRPr lang="en-US" sz="2000" dirty="0"/>
          </a:p>
          <a:p>
            <a:pPr marL="352425" indent="-342900">
              <a:lnSpc>
                <a:spcPct val="146000"/>
              </a:lnSpc>
              <a:spcBef>
                <a:spcPts val="10"/>
              </a:spcBef>
              <a:buClr>
                <a:srgbClr val="3D6CB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 Capstone Project: Independent Project</a:t>
            </a: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3D1B49C4-2194-892A-E324-08209B7BF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7570" y="925830"/>
            <a:ext cx="3714750" cy="276820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35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641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0586" y="378619"/>
            <a:ext cx="6724185" cy="319088"/>
          </a:xfrm>
        </p:spPr>
        <p:txBody>
          <a:bodyPr rtlCol="0"/>
          <a:lstStyle/>
          <a:p>
            <a:pPr marL="9525">
              <a:spcBef>
                <a:spcPts val="0"/>
              </a:spcBef>
              <a:defRPr/>
            </a:pPr>
            <a:r>
              <a:rPr spc="-38" dirty="0"/>
              <a:t>Your </a:t>
            </a:r>
            <a:r>
              <a:rPr spc="-26" dirty="0"/>
              <a:t>Tutor </a:t>
            </a:r>
            <a:r>
              <a:rPr dirty="0"/>
              <a:t>– </a:t>
            </a:r>
            <a:r>
              <a:rPr spc="-4" dirty="0"/>
              <a:t>Unique </a:t>
            </a:r>
            <a:r>
              <a:rPr spc="-11" dirty="0"/>
              <a:t>to</a:t>
            </a:r>
            <a:r>
              <a:rPr spc="30" dirty="0"/>
              <a:t> </a:t>
            </a:r>
            <a:r>
              <a:rPr spc="-19" dirty="0"/>
              <a:t>TCD</a:t>
            </a:r>
          </a:p>
        </p:txBody>
      </p:sp>
      <p:sp>
        <p:nvSpPr>
          <p:cNvPr id="5" name="object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9525">
              <a:lnSpc>
                <a:spcPts val="784"/>
              </a:lnSpc>
              <a:defRPr/>
            </a:pPr>
            <a:endParaRPr spc="-4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0586" y="828675"/>
            <a:ext cx="5105864" cy="3426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47174" indent="-237649">
              <a:buClr>
                <a:srgbClr val="3D6CB1"/>
              </a:buClr>
              <a:buFont typeface="Arial"/>
              <a:buChar char="–"/>
              <a:tabLst>
                <a:tab pos="247174" algn="l"/>
                <a:tab pos="247650" algn="l"/>
              </a:tabLst>
              <a:defRPr/>
            </a:pPr>
            <a:r>
              <a:rPr sz="2200" spc="-4" dirty="0">
                <a:latin typeface="Calibri"/>
                <a:cs typeface="Calibri"/>
              </a:rPr>
              <a:t>Confidential </a:t>
            </a:r>
            <a:r>
              <a:rPr sz="2200" dirty="0">
                <a:latin typeface="Calibri"/>
                <a:cs typeface="Calibri"/>
              </a:rPr>
              <a:t>help and</a:t>
            </a:r>
            <a:r>
              <a:rPr sz="2200" spc="-68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advice</a:t>
            </a:r>
          </a:p>
          <a:p>
            <a:pPr marL="247174" indent="-237649">
              <a:spcBef>
                <a:spcPts val="829"/>
              </a:spcBef>
              <a:buClr>
                <a:srgbClr val="3D6CB1"/>
              </a:buClr>
              <a:buFont typeface="Arial"/>
              <a:buChar char="–"/>
              <a:tabLst>
                <a:tab pos="247174" algn="l"/>
                <a:tab pos="247650" algn="l"/>
              </a:tabLst>
              <a:defRPr/>
            </a:pPr>
            <a:r>
              <a:rPr sz="2200" dirty="0">
                <a:latin typeface="Calibri"/>
                <a:cs typeface="Calibri"/>
              </a:rPr>
              <a:t>Support and </a:t>
            </a:r>
            <a:r>
              <a:rPr sz="2200" spc="-8" dirty="0">
                <a:latin typeface="Calibri"/>
                <a:cs typeface="Calibri"/>
              </a:rPr>
              <a:t>defend your point </a:t>
            </a:r>
            <a:r>
              <a:rPr sz="2200" spc="-4" dirty="0">
                <a:latin typeface="Calibri"/>
                <a:cs typeface="Calibri"/>
              </a:rPr>
              <a:t>of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view</a:t>
            </a:r>
            <a:endParaRPr sz="2200" dirty="0">
              <a:latin typeface="Calibri"/>
              <a:cs typeface="Calibri"/>
            </a:endParaRPr>
          </a:p>
          <a:p>
            <a:pPr marL="247174" indent="-237649">
              <a:spcBef>
                <a:spcPts val="818"/>
              </a:spcBef>
              <a:buClr>
                <a:srgbClr val="3D6CB1"/>
              </a:buClr>
              <a:buFont typeface="Arial"/>
              <a:buChar char="–"/>
              <a:tabLst>
                <a:tab pos="247174" algn="l"/>
                <a:tab pos="247650" algn="l"/>
              </a:tabLst>
              <a:defRPr/>
            </a:pPr>
            <a:r>
              <a:rPr sz="2200" spc="-8" dirty="0">
                <a:latin typeface="Calibri"/>
                <a:cs typeface="Calibri"/>
              </a:rPr>
              <a:t>For</a:t>
            </a:r>
            <a:r>
              <a:rPr sz="2200" spc="-79" dirty="0">
                <a:latin typeface="Calibri"/>
                <a:cs typeface="Calibri"/>
              </a:rPr>
              <a:t> </a:t>
            </a:r>
            <a:r>
              <a:rPr sz="2200" spc="-8" dirty="0">
                <a:latin typeface="Calibri"/>
                <a:cs typeface="Calibri"/>
              </a:rPr>
              <a:t>example:</a:t>
            </a:r>
            <a:endParaRPr sz="2200" dirty="0">
              <a:latin typeface="Calibri"/>
              <a:cs typeface="Calibri"/>
            </a:endParaRPr>
          </a:p>
          <a:p>
            <a:pPr marL="435769" lvl="1" indent="-167164">
              <a:spcBef>
                <a:spcPts val="829"/>
              </a:spcBef>
              <a:buClr>
                <a:srgbClr val="3D6CB1"/>
              </a:buClr>
              <a:buFont typeface="Arial"/>
              <a:buChar char="•"/>
              <a:tabLst>
                <a:tab pos="435769" algn="l"/>
                <a:tab pos="436245" algn="l"/>
              </a:tabLst>
              <a:defRPr/>
            </a:pPr>
            <a:r>
              <a:rPr sz="2200" spc="-8" dirty="0">
                <a:latin typeface="Calibri"/>
                <a:cs typeface="Calibri"/>
              </a:rPr>
              <a:t>course</a:t>
            </a:r>
            <a:r>
              <a:rPr sz="2200" spc="-64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choices</a:t>
            </a:r>
            <a:endParaRPr sz="2200" dirty="0">
              <a:latin typeface="Calibri"/>
              <a:cs typeface="Calibri"/>
            </a:endParaRPr>
          </a:p>
          <a:p>
            <a:pPr marL="435769" lvl="1" indent="-167164">
              <a:spcBef>
                <a:spcPts val="829"/>
              </a:spcBef>
              <a:buClr>
                <a:srgbClr val="3D6CB1"/>
              </a:buClr>
              <a:buFont typeface="Arial"/>
              <a:buChar char="•"/>
              <a:tabLst>
                <a:tab pos="435769" algn="l"/>
                <a:tab pos="436245" algn="l"/>
              </a:tabLst>
              <a:defRPr/>
            </a:pPr>
            <a:r>
              <a:rPr sz="2200" spc="-15" dirty="0">
                <a:latin typeface="Calibri"/>
                <a:cs typeface="Calibri"/>
              </a:rPr>
              <a:t>exam</a:t>
            </a:r>
            <a:r>
              <a:rPr sz="2200" spc="-68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results</a:t>
            </a:r>
            <a:endParaRPr sz="2200" dirty="0">
              <a:latin typeface="Calibri"/>
              <a:cs typeface="Calibri"/>
            </a:endParaRPr>
          </a:p>
          <a:p>
            <a:pPr marL="435769" lvl="1" indent="-167164">
              <a:spcBef>
                <a:spcPts val="818"/>
              </a:spcBef>
              <a:buClr>
                <a:srgbClr val="3D6CB1"/>
              </a:buClr>
              <a:buFont typeface="Arial"/>
              <a:buChar char="•"/>
              <a:tabLst>
                <a:tab pos="435769" algn="l"/>
                <a:tab pos="436245" algn="l"/>
              </a:tabLst>
              <a:defRPr/>
            </a:pPr>
            <a:r>
              <a:rPr sz="2200" spc="-8" dirty="0">
                <a:latin typeface="Calibri"/>
                <a:cs typeface="Calibri"/>
              </a:rPr>
              <a:t>family</a:t>
            </a:r>
            <a:r>
              <a:rPr sz="2200" spc="-49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conflicts</a:t>
            </a:r>
            <a:endParaRPr sz="2200" dirty="0">
              <a:latin typeface="Calibri"/>
              <a:cs typeface="Calibri"/>
            </a:endParaRPr>
          </a:p>
          <a:p>
            <a:pPr marL="435769" lvl="1" indent="-167164">
              <a:spcBef>
                <a:spcPts val="825"/>
              </a:spcBef>
              <a:buClr>
                <a:srgbClr val="3D6CB1"/>
              </a:buClr>
              <a:buFont typeface="Arial"/>
              <a:buChar char="•"/>
              <a:tabLst>
                <a:tab pos="435769" algn="l"/>
                <a:tab pos="436245" algn="l"/>
              </a:tabLst>
              <a:defRPr/>
            </a:pPr>
            <a:r>
              <a:rPr sz="2200" spc="-11" dirty="0">
                <a:latin typeface="Calibri"/>
                <a:cs typeface="Calibri"/>
              </a:rPr>
              <a:t>bereavement</a:t>
            </a:r>
            <a:endParaRPr sz="2200" dirty="0">
              <a:latin typeface="Calibri"/>
              <a:cs typeface="Calibri"/>
            </a:endParaRPr>
          </a:p>
          <a:p>
            <a:pPr marL="435769" lvl="1" indent="-167164">
              <a:spcBef>
                <a:spcPts val="825"/>
              </a:spcBef>
              <a:buClr>
                <a:srgbClr val="3D6CB1"/>
              </a:buClr>
              <a:buFont typeface="Arial"/>
              <a:buChar char="•"/>
              <a:tabLst>
                <a:tab pos="435769" algn="l"/>
                <a:tab pos="436245" algn="l"/>
              </a:tabLst>
              <a:defRPr/>
            </a:pPr>
            <a:r>
              <a:rPr sz="2200" spc="-4" dirty="0">
                <a:latin typeface="Calibri"/>
                <a:cs typeface="Calibri"/>
              </a:rPr>
              <a:t>taking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4" dirty="0">
                <a:latin typeface="Calibri"/>
                <a:cs typeface="Calibri"/>
              </a:rPr>
              <a:t>year</a:t>
            </a:r>
            <a:r>
              <a:rPr sz="2200" spc="-71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out</a:t>
            </a:r>
            <a:endParaRPr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388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4D383-2932-1448-BD67-EA6848EC0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0E73B9"/>
                </a:solidFill>
              </a:rPr>
              <a:t>The Trinity Experience</a:t>
            </a:r>
            <a:endParaRPr lang="en-US" dirty="0">
              <a:solidFill>
                <a:srgbClr val="0E73B9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4B2A8-6CFC-8D49-8B5F-AB95B34845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/>
              <a:t>Wider student life is important, and PPES provides plenty of scope for engagement in a wide range of activities.</a:t>
            </a:r>
          </a:p>
          <a:p>
            <a:r>
              <a:rPr lang="en-IE" sz="1350" b="0" dirty="0"/>
              <a:t>50 sports clubs, 120 societies.</a:t>
            </a:r>
          </a:p>
          <a:p>
            <a:r>
              <a:rPr lang="en-IE" sz="1350" b="0" dirty="0"/>
              <a:t>Some societies seem particularly suited to </a:t>
            </a:r>
            <a:br>
              <a:rPr lang="en-IE" sz="1350" b="0" dirty="0"/>
            </a:br>
            <a:r>
              <a:rPr lang="en-IE" sz="1350" b="0" dirty="0"/>
              <a:t>PPES Students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80064-1455-834B-A949-FB640789C2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https://www.tcd.ie/students/clubs-societies/</a:t>
            </a:r>
            <a:r>
              <a:rPr lang="en-US" dirty="0"/>
              <a:t>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4A4741A-E19C-8547-BD7F-E379487F058F}"/>
              </a:ext>
            </a:extLst>
          </p:cNvPr>
          <p:cNvGraphicFramePr>
            <a:graphicFrameLocks noGrp="1"/>
          </p:cNvGraphicFramePr>
          <p:nvPr/>
        </p:nvGraphicFramePr>
        <p:xfrm>
          <a:off x="1651847" y="3178493"/>
          <a:ext cx="4572000" cy="1322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62185297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50834757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06370761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771893768"/>
                    </a:ext>
                  </a:extLst>
                </a:gridCol>
              </a:tblGrid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DUBES – Dublin University Business &amp; Economic Society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800" b="1" dirty="0"/>
                        <a:t>Political Science Society</a:t>
                      </a:r>
                    </a:p>
                    <a:p>
                      <a:pPr algn="ctr"/>
                      <a:endParaRPr lang="en-US" sz="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800" b="1" dirty="0"/>
                        <a:t>Social Studies Society</a:t>
                      </a:r>
                    </a:p>
                    <a:p>
                      <a:pPr algn="ctr"/>
                      <a:endParaRPr lang="en-US" sz="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b="1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44822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IE" sz="800" b="1" dirty="0"/>
                        <a:t>AIESEC</a:t>
                      </a:r>
                      <a:endParaRPr lang="en-US" sz="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800" b="1" dirty="0"/>
                        <a:t>Foresight</a:t>
                      </a:r>
                      <a:endParaRPr lang="en-US" sz="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800" b="1" dirty="0"/>
                        <a:t>Enterprise Trinity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b="1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1026286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IE" sz="800" b="1" dirty="0"/>
                        <a:t>Upstart</a:t>
                      </a:r>
                      <a:endParaRPr lang="en-US" sz="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800" b="1" dirty="0"/>
                        <a:t>Mature Students Society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b="1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1580997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8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b="1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91124351"/>
                  </a:ext>
                </a:extLst>
              </a:tr>
            </a:tbl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64076ECC-DD54-E949-99F0-3BFE03620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07" y="2567267"/>
            <a:ext cx="2598794" cy="173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857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6342" y="400921"/>
            <a:ext cx="5738637" cy="319088"/>
          </a:xfrm>
        </p:spPr>
        <p:txBody>
          <a:bodyPr rtlCol="0"/>
          <a:lstStyle/>
          <a:p>
            <a:pPr marL="9525">
              <a:spcBef>
                <a:spcPts val="0"/>
              </a:spcBef>
              <a:defRPr/>
            </a:pPr>
            <a:r>
              <a:rPr dirty="0"/>
              <a:t>Purpose of </a:t>
            </a:r>
            <a:r>
              <a:rPr spc="-4" dirty="0"/>
              <a:t>this</a:t>
            </a:r>
            <a:r>
              <a:rPr spc="-34" dirty="0"/>
              <a:t> </a:t>
            </a:r>
            <a:r>
              <a:rPr spc="-8" dirty="0"/>
              <a:t>talk…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6342" y="1398985"/>
            <a:ext cx="7164658" cy="2564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46460" indent="-236935">
              <a:buClr>
                <a:srgbClr val="3D6CB1"/>
              </a:buClr>
              <a:buFont typeface="Arial" charset="0"/>
              <a:buChar char="–"/>
              <a:tabLst>
                <a:tab pos="246460" algn="l"/>
                <a:tab pos="247650" algn="l"/>
              </a:tabLst>
            </a:pPr>
            <a:r>
              <a:rPr lang="en-US" sz="2000" dirty="0">
                <a:latin typeface="Calibri" pitchFamily="34" charset="0"/>
              </a:rPr>
              <a:t>Welcome  to Trinity</a:t>
            </a:r>
          </a:p>
          <a:p>
            <a:pPr marL="246460" indent="-236935">
              <a:spcBef>
                <a:spcPts val="825"/>
              </a:spcBef>
              <a:buClr>
                <a:srgbClr val="3D6CB1"/>
              </a:buClr>
              <a:buFont typeface="Arial" charset="0"/>
              <a:buChar char="–"/>
              <a:tabLst>
                <a:tab pos="246460" algn="l"/>
                <a:tab pos="247650" algn="l"/>
              </a:tabLst>
            </a:pPr>
            <a:r>
              <a:rPr lang="en-US" sz="2000" dirty="0">
                <a:latin typeface="Calibri" pitchFamily="34" charset="0"/>
              </a:rPr>
              <a:t>Introduce you to PPES </a:t>
            </a:r>
          </a:p>
          <a:p>
            <a:pPr marL="246460" indent="-236935">
              <a:spcBef>
                <a:spcPts val="816"/>
              </a:spcBef>
              <a:buClr>
                <a:srgbClr val="3D6CB1"/>
              </a:buClr>
              <a:buFont typeface="Arial" charset="0"/>
              <a:buChar char="–"/>
              <a:tabLst>
                <a:tab pos="246460" algn="l"/>
                <a:tab pos="247650" algn="l"/>
              </a:tabLst>
            </a:pPr>
            <a:r>
              <a:rPr lang="en-US" sz="2000" dirty="0">
                <a:latin typeface="Calibri" pitchFamily="34" charset="0"/>
              </a:rPr>
              <a:t>Discuss the individual disciplines which contribute to the PPES  </a:t>
            </a:r>
            <a:r>
              <a:rPr lang="en-US" sz="2000" dirty="0" err="1">
                <a:latin typeface="Calibri" pitchFamily="34" charset="0"/>
              </a:rPr>
              <a:t>programme</a:t>
            </a:r>
            <a:endParaRPr lang="en-US" sz="2000" dirty="0">
              <a:latin typeface="Calibri" pitchFamily="34" charset="0"/>
            </a:endParaRPr>
          </a:p>
          <a:p>
            <a:pPr marL="246460" indent="-236935">
              <a:spcBef>
                <a:spcPts val="825"/>
              </a:spcBef>
              <a:buClr>
                <a:srgbClr val="3D6CB1"/>
              </a:buClr>
              <a:buFont typeface="Arial" charset="0"/>
              <a:buChar char="–"/>
              <a:tabLst>
                <a:tab pos="246460" algn="l"/>
                <a:tab pos="247650" algn="l"/>
              </a:tabLst>
            </a:pPr>
            <a:r>
              <a:rPr lang="en-US" sz="2000" dirty="0">
                <a:latin typeface="Calibri" pitchFamily="34" charset="0"/>
              </a:rPr>
              <a:t>Highlight the career options open to you at the end of four years of</a:t>
            </a:r>
            <a:r>
              <a:rPr lang="en-IE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study in PPES</a:t>
            </a:r>
          </a:p>
          <a:p>
            <a:pPr marL="246460" indent="-236935">
              <a:spcBef>
                <a:spcPts val="825"/>
              </a:spcBef>
              <a:buClr>
                <a:srgbClr val="3D6CB1"/>
              </a:buClr>
              <a:buFont typeface="Arial" charset="0"/>
              <a:buChar char="–"/>
              <a:tabLst>
                <a:tab pos="246460" algn="l"/>
                <a:tab pos="247650" algn="l"/>
              </a:tabLst>
            </a:pPr>
            <a:r>
              <a:rPr lang="en-US" sz="2000" dirty="0">
                <a:latin typeface="Calibri" pitchFamily="34" charset="0"/>
              </a:rPr>
              <a:t>Why Trinity?</a:t>
            </a:r>
          </a:p>
        </p:txBody>
      </p:sp>
    </p:spTree>
    <p:extLst>
      <p:ext uri="{BB962C8B-B14F-4D97-AF65-F5344CB8AC3E}">
        <p14:creationId xmlns:p14="http://schemas.microsoft.com/office/powerpoint/2010/main" val="582971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2885" y="523585"/>
            <a:ext cx="6931816" cy="319088"/>
          </a:xfrm>
        </p:spPr>
        <p:txBody>
          <a:bodyPr rtlCol="0"/>
          <a:lstStyle/>
          <a:p>
            <a:pPr marL="9525">
              <a:spcBef>
                <a:spcPts val="0"/>
              </a:spcBef>
              <a:defRPr/>
            </a:pPr>
            <a:r>
              <a:rPr spc="-38" dirty="0"/>
              <a:t>Your </a:t>
            </a:r>
            <a:r>
              <a:rPr spc="-8" dirty="0"/>
              <a:t>future</a:t>
            </a:r>
            <a:r>
              <a:rPr spc="-19" dirty="0"/>
              <a:t> </a:t>
            </a:r>
            <a:r>
              <a:rPr spc="-4" dirty="0"/>
              <a:t>employment</a:t>
            </a:r>
          </a:p>
        </p:txBody>
      </p:sp>
      <p:sp>
        <p:nvSpPr>
          <p:cNvPr id="5" name="object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9525">
              <a:lnSpc>
                <a:spcPts val="784"/>
              </a:lnSpc>
              <a:defRPr/>
            </a:pPr>
            <a:endParaRPr spc="-4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2885" y="1320927"/>
            <a:ext cx="3226594" cy="323165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47174" indent="-237649">
              <a:buClr>
                <a:srgbClr val="3D6CB1"/>
              </a:buClr>
              <a:buFont typeface="Arial"/>
              <a:buChar char="–"/>
              <a:tabLst>
                <a:tab pos="247174" algn="l"/>
                <a:tab pos="247650" algn="l"/>
              </a:tabLst>
              <a:defRPr/>
            </a:pPr>
            <a:r>
              <a:rPr sz="1500" dirty="0">
                <a:latin typeface="Calibri"/>
                <a:cs typeface="Calibri"/>
              </a:rPr>
              <a:t>Public</a:t>
            </a:r>
            <a:r>
              <a:rPr sz="1500" spc="-68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service</a:t>
            </a:r>
          </a:p>
          <a:p>
            <a:pPr marL="247174" indent="-237649">
              <a:spcBef>
                <a:spcPts val="829"/>
              </a:spcBef>
              <a:buClr>
                <a:srgbClr val="3D6CB1"/>
              </a:buClr>
              <a:buFont typeface="Arial"/>
              <a:buChar char="–"/>
              <a:tabLst>
                <a:tab pos="247174" algn="l"/>
                <a:tab pos="247650" algn="l"/>
              </a:tabLst>
              <a:defRPr/>
            </a:pPr>
            <a:r>
              <a:rPr sz="1500" spc="-4" dirty="0">
                <a:latin typeface="Calibri"/>
                <a:cs typeface="Calibri"/>
              </a:rPr>
              <a:t>Management</a:t>
            </a:r>
            <a:r>
              <a:rPr sz="1500" spc="-56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consulting</a:t>
            </a:r>
            <a:endParaRPr sz="1500" dirty="0">
              <a:latin typeface="Calibri"/>
              <a:cs typeface="Calibri"/>
            </a:endParaRPr>
          </a:p>
          <a:p>
            <a:pPr marL="247174" indent="-237649">
              <a:spcBef>
                <a:spcPts val="818"/>
              </a:spcBef>
              <a:buClr>
                <a:srgbClr val="3D6CB1"/>
              </a:buClr>
              <a:buFont typeface="Arial"/>
              <a:buChar char="–"/>
              <a:tabLst>
                <a:tab pos="247174" algn="l"/>
                <a:tab pos="247650" algn="l"/>
              </a:tabLst>
              <a:defRPr/>
            </a:pPr>
            <a:r>
              <a:rPr sz="1500" spc="-4" dirty="0">
                <a:latin typeface="Calibri"/>
                <a:cs typeface="Calibri"/>
              </a:rPr>
              <a:t>Economic </a:t>
            </a:r>
            <a:r>
              <a:rPr sz="1500" dirty="0">
                <a:latin typeface="Calibri"/>
                <a:cs typeface="Calibri"/>
              </a:rPr>
              <a:t>and </a:t>
            </a:r>
            <a:r>
              <a:rPr sz="1500" spc="-4" dirty="0">
                <a:latin typeface="Calibri"/>
                <a:cs typeface="Calibri"/>
              </a:rPr>
              <a:t>political</a:t>
            </a:r>
            <a:r>
              <a:rPr sz="1500" spc="-64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journalism</a:t>
            </a:r>
            <a:endParaRPr sz="1500" dirty="0">
              <a:latin typeface="Calibri"/>
              <a:cs typeface="Calibri"/>
            </a:endParaRPr>
          </a:p>
          <a:p>
            <a:pPr marL="247174" indent="-237649">
              <a:spcBef>
                <a:spcPts val="829"/>
              </a:spcBef>
              <a:buClr>
                <a:srgbClr val="3D6CB1"/>
              </a:buClr>
              <a:buFont typeface="Arial"/>
              <a:buChar char="–"/>
              <a:tabLst>
                <a:tab pos="247174" algn="l"/>
                <a:tab pos="247650" algn="l"/>
              </a:tabLst>
              <a:defRPr/>
            </a:pPr>
            <a:r>
              <a:rPr sz="1500" spc="-8" dirty="0">
                <a:latin typeface="Calibri"/>
                <a:cs typeface="Calibri"/>
              </a:rPr>
              <a:t>Broadcasting</a:t>
            </a:r>
            <a:endParaRPr sz="1500" dirty="0">
              <a:latin typeface="Calibri"/>
              <a:cs typeface="Calibri"/>
            </a:endParaRPr>
          </a:p>
          <a:p>
            <a:pPr marL="247174" indent="-237649">
              <a:spcBef>
                <a:spcPts val="829"/>
              </a:spcBef>
              <a:buClr>
                <a:srgbClr val="3D6CB1"/>
              </a:buClr>
              <a:buFont typeface="Arial"/>
              <a:buChar char="–"/>
              <a:tabLst>
                <a:tab pos="247174" algn="l"/>
                <a:tab pos="247650" algn="l"/>
              </a:tabLst>
              <a:defRPr/>
            </a:pPr>
            <a:r>
              <a:rPr sz="1500" dirty="0">
                <a:latin typeface="Calibri"/>
                <a:cs typeface="Calibri"/>
              </a:rPr>
              <a:t>Banking and</a:t>
            </a:r>
            <a:r>
              <a:rPr sz="1500" spc="-53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Finance</a:t>
            </a:r>
            <a:endParaRPr sz="1500" dirty="0">
              <a:latin typeface="Calibri"/>
              <a:cs typeface="Calibri"/>
            </a:endParaRPr>
          </a:p>
          <a:p>
            <a:pPr marL="247174" indent="-237649">
              <a:spcBef>
                <a:spcPts val="818"/>
              </a:spcBef>
              <a:buClr>
                <a:srgbClr val="3D6CB1"/>
              </a:buClr>
              <a:buFont typeface="Arial"/>
              <a:buChar char="–"/>
              <a:tabLst>
                <a:tab pos="247174" algn="l"/>
                <a:tab pos="247650" algn="l"/>
              </a:tabLst>
              <a:defRPr/>
            </a:pPr>
            <a:r>
              <a:rPr sz="1500" spc="-4" dirty="0">
                <a:latin typeface="Calibri"/>
                <a:cs typeface="Calibri"/>
              </a:rPr>
              <a:t>Economic, social </a:t>
            </a:r>
            <a:r>
              <a:rPr sz="1500" dirty="0">
                <a:latin typeface="Calibri"/>
                <a:cs typeface="Calibri"/>
              </a:rPr>
              <a:t>and </a:t>
            </a:r>
            <a:r>
              <a:rPr sz="1500" spc="-4" dirty="0">
                <a:latin typeface="Calibri"/>
                <a:cs typeface="Calibri"/>
              </a:rPr>
              <a:t>political</a:t>
            </a:r>
            <a:r>
              <a:rPr sz="1500" spc="-38" dirty="0">
                <a:latin typeface="Calibri"/>
                <a:cs typeface="Calibri"/>
              </a:rPr>
              <a:t> </a:t>
            </a:r>
            <a:r>
              <a:rPr sz="1500" spc="-8" dirty="0">
                <a:latin typeface="Calibri"/>
                <a:cs typeface="Calibri"/>
              </a:rPr>
              <a:t>research</a:t>
            </a:r>
            <a:endParaRPr sz="1500" dirty="0">
              <a:latin typeface="Calibri"/>
              <a:cs typeface="Calibri"/>
            </a:endParaRPr>
          </a:p>
          <a:p>
            <a:pPr marL="247174" indent="-237649">
              <a:spcBef>
                <a:spcPts val="825"/>
              </a:spcBef>
              <a:buClr>
                <a:srgbClr val="3D6CB1"/>
              </a:buClr>
              <a:buFont typeface="Arial"/>
              <a:buChar char="–"/>
              <a:tabLst>
                <a:tab pos="247174" algn="l"/>
                <a:tab pos="247650" algn="l"/>
              </a:tabLst>
              <a:defRPr/>
            </a:pPr>
            <a:r>
              <a:rPr sz="1500" spc="-4" dirty="0">
                <a:latin typeface="Calibri"/>
                <a:cs typeface="Calibri"/>
              </a:rPr>
              <a:t>Law</a:t>
            </a:r>
            <a:endParaRPr sz="1500" dirty="0">
              <a:latin typeface="Calibri"/>
              <a:cs typeface="Calibri"/>
            </a:endParaRPr>
          </a:p>
          <a:p>
            <a:pPr marL="247174" indent="-237649">
              <a:spcBef>
                <a:spcPts val="825"/>
              </a:spcBef>
              <a:buClr>
                <a:srgbClr val="3D6CB1"/>
              </a:buClr>
              <a:buFont typeface="Arial"/>
              <a:buChar char="–"/>
              <a:tabLst>
                <a:tab pos="247174" algn="l"/>
                <a:tab pos="247650" algn="l"/>
              </a:tabLst>
              <a:defRPr/>
            </a:pPr>
            <a:r>
              <a:rPr sz="1500" dirty="0">
                <a:latin typeface="Calibri"/>
                <a:cs typeface="Calibri"/>
              </a:rPr>
              <a:t>Social </a:t>
            </a:r>
            <a:r>
              <a:rPr sz="1500" spc="-8" dirty="0">
                <a:latin typeface="Calibri"/>
                <a:cs typeface="Calibri"/>
              </a:rPr>
              <a:t>work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53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counselling</a:t>
            </a:r>
            <a:endParaRPr sz="1500" dirty="0">
              <a:latin typeface="Calibri"/>
              <a:cs typeface="Calibri"/>
            </a:endParaRPr>
          </a:p>
          <a:p>
            <a:pPr marL="247174" indent="-237649">
              <a:spcBef>
                <a:spcPts val="818"/>
              </a:spcBef>
              <a:buClr>
                <a:srgbClr val="3D6CB1"/>
              </a:buClr>
              <a:buFont typeface="Arial"/>
              <a:buChar char="–"/>
              <a:tabLst>
                <a:tab pos="247174" algn="l"/>
                <a:tab pos="247650" algn="l"/>
              </a:tabLst>
              <a:defRPr/>
            </a:pPr>
            <a:r>
              <a:rPr sz="1500" spc="-4" dirty="0">
                <a:latin typeface="Calibri"/>
                <a:cs typeface="Calibri"/>
              </a:rPr>
              <a:t>Advertising</a:t>
            </a:r>
            <a:endParaRPr sz="1500" dirty="0">
              <a:latin typeface="Calibri"/>
              <a:cs typeface="Calibri"/>
            </a:endParaRPr>
          </a:p>
          <a:p>
            <a:pPr marL="247174" indent="-237649">
              <a:spcBef>
                <a:spcPts val="825"/>
              </a:spcBef>
              <a:buClr>
                <a:srgbClr val="3D6CB1"/>
              </a:buClr>
              <a:buFont typeface="Arial"/>
              <a:buChar char="–"/>
              <a:tabLst>
                <a:tab pos="247174" algn="l"/>
                <a:tab pos="247650" algn="l"/>
              </a:tabLst>
              <a:defRPr/>
            </a:pPr>
            <a:r>
              <a:rPr sz="1500" spc="-8" dirty="0">
                <a:latin typeface="Calibri"/>
                <a:cs typeface="Calibri"/>
              </a:rPr>
              <a:t>Employers  </a:t>
            </a:r>
            <a:r>
              <a:rPr sz="1500" spc="-4" dirty="0">
                <a:latin typeface="Calibri"/>
                <a:cs typeface="Calibri"/>
              </a:rPr>
              <a:t>come </a:t>
            </a:r>
            <a:r>
              <a:rPr sz="1500" spc="-11" dirty="0">
                <a:latin typeface="Calibri"/>
                <a:cs typeface="Calibri"/>
              </a:rPr>
              <a:t>to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TCD</a:t>
            </a:r>
            <a:endParaRPr sz="1500" dirty="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8DA9F6-0CFB-761C-321E-762274F13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962" y="1938558"/>
            <a:ext cx="1289785" cy="6610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7CC847-B9DB-0C16-E811-0B222BD8F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896" y="1177476"/>
            <a:ext cx="2448102" cy="7307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2B1B79-1233-1B51-1A14-1DAE1C7C4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6619" y="1320927"/>
            <a:ext cx="1289785" cy="5291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E6B5A4-1E7A-363D-794B-612C5D5C99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6366" y="1809052"/>
            <a:ext cx="1289785" cy="8680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6A990E-0B5B-3C55-C3E5-02CF8F1333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4566" y="2632416"/>
            <a:ext cx="4117701" cy="6610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6DDE01-AA93-6C69-1686-E185B87EA3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2376" y="2135813"/>
            <a:ext cx="1739891" cy="7505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42DAB1-FDE3-2F5E-EE9A-E245B40C6E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2150" y="3326274"/>
            <a:ext cx="2105025" cy="4000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34ADE51-26A1-8C34-A32C-08371EC10A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9879" y="3779104"/>
            <a:ext cx="1618593" cy="5990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12A9AA7-D45D-9506-1EAC-75DAAC9E8C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84726" y="3381920"/>
            <a:ext cx="1987541" cy="10048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2FE3BB2-F4AD-C657-595E-CF3B5770FF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9110" y="4043184"/>
            <a:ext cx="1822128" cy="65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89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2885" y="378619"/>
            <a:ext cx="5459856" cy="319088"/>
          </a:xfrm>
        </p:spPr>
        <p:txBody>
          <a:bodyPr rtlCol="0"/>
          <a:lstStyle/>
          <a:p>
            <a:pPr marL="9525">
              <a:spcBef>
                <a:spcPts val="0"/>
              </a:spcBef>
              <a:defRPr/>
            </a:pPr>
            <a:r>
              <a:rPr spc="-8" dirty="0"/>
              <a:t>CAO</a:t>
            </a:r>
            <a:r>
              <a:rPr spc="-68" dirty="0"/>
              <a:t> </a:t>
            </a:r>
            <a:r>
              <a:rPr spc="-8" dirty="0"/>
              <a:t>details</a:t>
            </a:r>
          </a:p>
        </p:txBody>
      </p:sp>
      <p:sp>
        <p:nvSpPr>
          <p:cNvPr id="6" name="object 6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9525">
              <a:lnSpc>
                <a:spcPts val="784"/>
              </a:lnSpc>
              <a:defRPr/>
            </a:pPr>
            <a:endParaRPr spc="-4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2885" y="1078707"/>
            <a:ext cx="7973934" cy="2115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6929" indent="-177404">
              <a:buClr>
                <a:srgbClr val="3D6CB1"/>
              </a:buClr>
              <a:buFontTx/>
              <a:buChar char="–"/>
              <a:tabLst>
                <a:tab pos="188119" algn="l"/>
              </a:tabLst>
            </a:pPr>
            <a:r>
              <a:rPr lang="en-US" sz="3000" dirty="0">
                <a:latin typeface="Calibri" pitchFamily="34" charset="0"/>
              </a:rPr>
              <a:t>Course code TR015</a:t>
            </a:r>
          </a:p>
          <a:p>
            <a:pPr marL="186929" indent="-177404">
              <a:spcBef>
                <a:spcPts val="675"/>
              </a:spcBef>
              <a:buClr>
                <a:srgbClr val="3D6CB1"/>
              </a:buClr>
              <a:buFontTx/>
              <a:buChar char="–"/>
              <a:tabLst>
                <a:tab pos="188119" algn="l"/>
              </a:tabLst>
            </a:pPr>
            <a:r>
              <a:rPr lang="en-US" sz="3000" dirty="0">
                <a:latin typeface="Calibri" pitchFamily="34" charset="0"/>
              </a:rPr>
              <a:t>Leaving Cert OC3/HD3  Mathematics</a:t>
            </a:r>
          </a:p>
          <a:p>
            <a:pPr marL="186929" indent="-177404">
              <a:spcBef>
                <a:spcPts val="675"/>
              </a:spcBef>
              <a:buClr>
                <a:srgbClr val="3D6CB1"/>
              </a:buClr>
              <a:buFontTx/>
              <a:buChar char="–"/>
              <a:tabLst>
                <a:tab pos="188119" algn="l"/>
              </a:tabLst>
            </a:pPr>
            <a:r>
              <a:rPr lang="en-US" sz="3000" dirty="0">
                <a:latin typeface="Calibri" pitchFamily="34" charset="0"/>
              </a:rPr>
              <a:t>No need to have studied any  subject before</a:t>
            </a:r>
          </a:p>
          <a:p>
            <a:pPr marL="186929" indent="-177404">
              <a:spcBef>
                <a:spcPts val="675"/>
              </a:spcBef>
              <a:buClr>
                <a:srgbClr val="3D6CB1"/>
              </a:buClr>
              <a:buFontTx/>
              <a:buChar char="–"/>
              <a:tabLst>
                <a:tab pos="188119" algn="l"/>
              </a:tabLst>
            </a:pPr>
            <a:r>
              <a:rPr lang="en-US" sz="3000" dirty="0">
                <a:latin typeface="Calibri" pitchFamily="34" charset="0"/>
              </a:rPr>
              <a:t>34 places</a:t>
            </a:r>
          </a:p>
        </p:txBody>
      </p:sp>
    </p:spTree>
    <p:extLst>
      <p:ext uri="{BB962C8B-B14F-4D97-AF65-F5344CB8AC3E}">
        <p14:creationId xmlns:p14="http://schemas.microsoft.com/office/powerpoint/2010/main" val="2338213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6341" y="378619"/>
            <a:ext cx="6356196" cy="319088"/>
          </a:xfrm>
        </p:spPr>
        <p:txBody>
          <a:bodyPr rtlCol="0"/>
          <a:lstStyle/>
          <a:p>
            <a:pPr marL="9525">
              <a:spcBef>
                <a:spcPts val="0"/>
              </a:spcBef>
              <a:defRPr/>
            </a:pPr>
            <a:r>
              <a:rPr spc="-15" dirty="0"/>
              <a:t>Why </a:t>
            </a:r>
            <a:r>
              <a:rPr spc="-4" dirty="0"/>
              <a:t>study PPES </a:t>
            </a:r>
            <a:r>
              <a:rPr spc="-11" dirty="0"/>
              <a:t>at</a:t>
            </a:r>
            <a:r>
              <a:rPr spc="-45" dirty="0"/>
              <a:t> </a:t>
            </a:r>
            <a:r>
              <a:rPr spc="-15" dirty="0"/>
              <a:t>Trinity?</a:t>
            </a:r>
          </a:p>
        </p:txBody>
      </p:sp>
      <p:sp>
        <p:nvSpPr>
          <p:cNvPr id="5" name="object 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9525">
              <a:lnSpc>
                <a:spcPts val="784"/>
              </a:lnSpc>
              <a:defRPr/>
            </a:pPr>
            <a:endParaRPr spc="-4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6341" y="1398985"/>
            <a:ext cx="6122020" cy="2564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47174" indent="-237649">
              <a:buClr>
                <a:srgbClr val="3D6CB1"/>
              </a:buClr>
              <a:buFont typeface="Arial"/>
              <a:buChar char="–"/>
              <a:tabLst>
                <a:tab pos="247174" algn="l"/>
                <a:tab pos="247650" algn="l"/>
              </a:tabLst>
              <a:defRPr/>
            </a:pPr>
            <a:r>
              <a:rPr sz="2800" spc="-11" dirty="0">
                <a:latin typeface="Calibri"/>
                <a:cs typeface="Calibri"/>
              </a:rPr>
              <a:t>It’s </a:t>
            </a:r>
            <a:r>
              <a:rPr sz="2800" dirty="0">
                <a:latin typeface="Calibri"/>
                <a:cs typeface="Calibri"/>
              </a:rPr>
              <a:t>the only place </a:t>
            </a:r>
            <a:r>
              <a:rPr sz="2800" spc="-4" dirty="0">
                <a:latin typeface="Calibri"/>
                <a:cs typeface="Calibri"/>
              </a:rPr>
              <a:t>you</a:t>
            </a:r>
            <a:r>
              <a:rPr sz="2800" spc="-71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can!</a:t>
            </a:r>
            <a:endParaRPr sz="2800" dirty="0">
              <a:latin typeface="Calibri"/>
              <a:cs typeface="Calibri"/>
            </a:endParaRPr>
          </a:p>
          <a:p>
            <a:pPr marL="247174" indent="-237649">
              <a:spcBef>
                <a:spcPts val="829"/>
              </a:spcBef>
              <a:buClr>
                <a:srgbClr val="3D6CB1"/>
              </a:buClr>
              <a:buFont typeface="Arial"/>
              <a:buChar char="–"/>
              <a:tabLst>
                <a:tab pos="247174" algn="l"/>
                <a:tab pos="247650" algn="l"/>
              </a:tabLst>
              <a:defRPr/>
            </a:pPr>
            <a:r>
              <a:rPr sz="2800" spc="-4" dirty="0">
                <a:latin typeface="Calibri"/>
                <a:cs typeface="Calibri"/>
              </a:rPr>
              <a:t>Small</a:t>
            </a:r>
            <a:r>
              <a:rPr sz="2800" spc="-56" dirty="0">
                <a:latin typeface="Calibri"/>
                <a:cs typeface="Calibri"/>
              </a:rPr>
              <a:t> </a:t>
            </a:r>
            <a:r>
              <a:rPr sz="2800" spc="-8" dirty="0">
                <a:latin typeface="Calibri"/>
                <a:cs typeface="Calibri"/>
              </a:rPr>
              <a:t>group</a:t>
            </a:r>
            <a:endParaRPr sz="2800" dirty="0">
              <a:latin typeface="Calibri"/>
              <a:cs typeface="Calibri"/>
            </a:endParaRPr>
          </a:p>
          <a:p>
            <a:pPr marL="247174" indent="-237649">
              <a:spcBef>
                <a:spcPts val="818"/>
              </a:spcBef>
              <a:buClr>
                <a:srgbClr val="3D6CB1"/>
              </a:buClr>
              <a:buFont typeface="Arial"/>
              <a:buChar char="–"/>
              <a:tabLst>
                <a:tab pos="247174" algn="l"/>
                <a:tab pos="247650" algn="l"/>
              </a:tabLst>
              <a:defRPr/>
            </a:pPr>
            <a:r>
              <a:rPr sz="2800" spc="-15" dirty="0">
                <a:latin typeface="Calibri"/>
                <a:cs typeface="Calibri"/>
              </a:rPr>
              <a:t>Ireland’s </a:t>
            </a:r>
            <a:r>
              <a:rPr sz="2800" spc="-4" dirty="0">
                <a:latin typeface="Calibri"/>
                <a:cs typeface="Calibri"/>
              </a:rPr>
              <a:t>premier</a:t>
            </a:r>
            <a:r>
              <a:rPr sz="2800" spc="4" dirty="0">
                <a:latin typeface="Calibri"/>
                <a:cs typeface="Calibri"/>
              </a:rPr>
              <a:t> </a:t>
            </a:r>
            <a:r>
              <a:rPr sz="2800" spc="-8" dirty="0">
                <a:latin typeface="Calibri"/>
                <a:cs typeface="Calibri"/>
              </a:rPr>
              <a:t>university</a:t>
            </a:r>
            <a:endParaRPr sz="2800" dirty="0">
              <a:latin typeface="Calibri"/>
              <a:cs typeface="Calibri"/>
            </a:endParaRPr>
          </a:p>
          <a:p>
            <a:pPr marL="247174" indent="-237649">
              <a:spcBef>
                <a:spcPts val="829"/>
              </a:spcBef>
              <a:buClr>
                <a:srgbClr val="3D6CB1"/>
              </a:buClr>
              <a:buFont typeface="Arial"/>
              <a:buChar char="–"/>
              <a:tabLst>
                <a:tab pos="247174" algn="l"/>
                <a:tab pos="247650" algn="l"/>
              </a:tabLst>
              <a:defRPr/>
            </a:pPr>
            <a:r>
              <a:rPr sz="2800" spc="-4" dirty="0">
                <a:latin typeface="Calibri"/>
                <a:cs typeface="Calibri"/>
              </a:rPr>
              <a:t>International</a:t>
            </a:r>
            <a:r>
              <a:rPr sz="2800" spc="-41" dirty="0">
                <a:latin typeface="Calibri"/>
                <a:cs typeface="Calibri"/>
              </a:rPr>
              <a:t> </a:t>
            </a:r>
            <a:r>
              <a:rPr sz="2800" spc="-8" dirty="0">
                <a:latin typeface="Calibri"/>
                <a:cs typeface="Calibri"/>
              </a:rPr>
              <a:t>reputation</a:t>
            </a:r>
            <a:endParaRPr sz="2800" dirty="0">
              <a:latin typeface="Calibri"/>
              <a:cs typeface="Calibri"/>
            </a:endParaRPr>
          </a:p>
          <a:p>
            <a:pPr marL="247174" indent="-237649">
              <a:spcBef>
                <a:spcPts val="829"/>
              </a:spcBef>
              <a:buClr>
                <a:srgbClr val="3D6CB1"/>
              </a:buClr>
              <a:buFont typeface="Arial"/>
              <a:buChar char="–"/>
              <a:tabLst>
                <a:tab pos="247174" algn="l"/>
                <a:tab pos="247650" algn="l"/>
              </a:tabLst>
              <a:defRPr/>
            </a:pPr>
            <a:r>
              <a:rPr sz="2800" spc="-4" dirty="0">
                <a:latin typeface="Calibri"/>
                <a:cs typeface="Calibri"/>
              </a:rPr>
              <a:t>Degree</a:t>
            </a:r>
            <a:r>
              <a:rPr sz="2800" spc="-56" dirty="0">
                <a:latin typeface="Calibri"/>
                <a:cs typeface="Calibri"/>
              </a:rPr>
              <a:t> </a:t>
            </a:r>
            <a:r>
              <a:rPr sz="2800" spc="-8" dirty="0">
                <a:latin typeface="Calibri"/>
                <a:cs typeface="Calibri"/>
              </a:rPr>
              <a:t>flexibility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1190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mpanile 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8" name="Rectangle 3"/>
          <p:cNvSpPr>
            <a:spLocks/>
          </p:cNvSpPr>
          <p:nvPr/>
        </p:nvSpPr>
        <p:spPr bwMode="auto">
          <a:xfrm>
            <a:off x="455655" y="4822827"/>
            <a:ext cx="4217987" cy="10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683998">
              <a:defRPr/>
            </a:pPr>
            <a:r>
              <a:rPr lang="en-US" sz="1000" b="1" baseline="30000" dirty="0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Trinity College Dublin, </a:t>
            </a:r>
            <a:r>
              <a:rPr lang="en-US" sz="1000" baseline="30000" dirty="0">
                <a:solidFill>
                  <a:srgbClr val="FFFFFF"/>
                </a:solidFill>
                <a:latin typeface="Source Sans Pro" charset="0"/>
                <a:cs typeface="Source Sans Pro" charset="0"/>
                <a:sym typeface="Source Sans Pro" charset="0"/>
              </a:rPr>
              <a:t>The University of Dublin</a:t>
            </a:r>
            <a:endParaRPr lang="en-US" sz="1000" b="1" baseline="30000" dirty="0">
              <a:solidFill>
                <a:srgbClr val="FFFFFF"/>
              </a:solidFill>
              <a:latin typeface="Source Sans Pro" charset="0"/>
              <a:cs typeface="Source Sans Pro" charset="0"/>
              <a:sym typeface="Source Sans Pro" charset="0"/>
            </a:endParaRPr>
          </a:p>
        </p:txBody>
      </p:sp>
      <p:pic>
        <p:nvPicPr>
          <p:cNvPr id="9" name="Picture 4" descr="TCD_White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29" y="382590"/>
            <a:ext cx="157321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352613" y="1502382"/>
            <a:ext cx="8229600" cy="3637262"/>
          </a:xfrm>
          <a:prstGeom prst="rect">
            <a:avLst/>
          </a:prstGeom>
        </p:spPr>
        <p:txBody>
          <a:bodyPr vert="horz" lIns="91226" tIns="45613" rIns="91226" bIns="45613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4500" b="1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Source Sans Pro"/>
                <a:ea typeface="+mn-ea"/>
                <a:cs typeface="Source Sans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4800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en-US" sz="4800" dirty="0">
                <a:solidFill>
                  <a:prstClr val="white"/>
                </a:solidFill>
              </a:rPr>
              <a:t>Thank you</a:t>
            </a:r>
          </a:p>
          <a:p>
            <a:pPr>
              <a:defRPr/>
            </a:pPr>
            <a:endParaRPr lang="en-US" sz="2000" dirty="0">
              <a:solidFill>
                <a:prstClr val="white"/>
              </a:solidFill>
            </a:endParaRPr>
          </a:p>
          <a:p>
            <a:pPr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1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E5FA355-8061-8643-8C50-24BA92BFA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34" y="2087148"/>
            <a:ext cx="2524374" cy="194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 descr="new square">
            <a:extLst>
              <a:ext uri="{FF2B5EF4-FFF2-40B4-BE49-F238E27FC236}">
                <a16:creationId xmlns:a16="http://schemas.microsoft.com/office/drawing/2014/main" id="{DDB3AA8F-23FD-3B40-BB11-DDB29BFE0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-6000" contrast="30000"/>
          </a:blip>
          <a:srcRect/>
          <a:stretch>
            <a:fillRect/>
          </a:stretch>
        </p:blipFill>
        <p:spPr bwMode="auto">
          <a:xfrm>
            <a:off x="828679" y="1455348"/>
            <a:ext cx="2314571" cy="12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long room">
            <a:extLst>
              <a:ext uri="{FF2B5EF4-FFF2-40B4-BE49-F238E27FC236}">
                <a16:creationId xmlns:a16="http://schemas.microsoft.com/office/drawing/2014/main" id="{0BE32902-9812-A94D-ADAC-FF6BF9788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8464" y="3585693"/>
            <a:ext cx="2453440" cy="117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m98">
            <a:extLst>
              <a:ext uri="{FF2B5EF4-FFF2-40B4-BE49-F238E27FC236}">
                <a16:creationId xmlns:a16="http://schemas.microsoft.com/office/drawing/2014/main" id="{3FB41656-10D2-224E-A3C7-7D72B63D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1051" y="740707"/>
            <a:ext cx="2010966" cy="123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49AAF625-29F1-244C-BAD7-23955C308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9" y="270000"/>
            <a:ext cx="7500939" cy="421200"/>
          </a:xfrm>
        </p:spPr>
        <p:txBody>
          <a:bodyPr/>
          <a:lstStyle/>
          <a:p>
            <a:r>
              <a:rPr lang="en-US" dirty="0"/>
              <a:t>Trinity College… Founded in 1592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BB5FC8-9F64-DC43-B2B2-88C3DF9513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5873" y="915324"/>
            <a:ext cx="6561531" cy="315900"/>
          </a:xfrm>
        </p:spPr>
        <p:txBody>
          <a:bodyPr/>
          <a:lstStyle/>
          <a:p>
            <a:r>
              <a:rPr lang="en-GB" sz="1800" dirty="0">
                <a:solidFill>
                  <a:srgbClr val="0E73B9"/>
                </a:solidFill>
              </a:rPr>
              <a:t>A University of Global Consequence</a:t>
            </a:r>
          </a:p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E57C0D-B7AD-5149-B2E1-6CE77E23FAEE}"/>
              </a:ext>
            </a:extLst>
          </p:cNvPr>
          <p:cNvSpPr/>
          <p:nvPr/>
        </p:nvSpPr>
        <p:spPr>
          <a:xfrm>
            <a:off x="6209193" y="3613513"/>
            <a:ext cx="2612339" cy="1107443"/>
          </a:xfrm>
          <a:prstGeom prst="rect">
            <a:avLst/>
          </a:prstGeom>
          <a:solidFill>
            <a:srgbClr val="0E73B9"/>
          </a:solidFill>
          <a:ln w="3175">
            <a:solidFill>
              <a:srgbClr val="3E6D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350" dirty="0"/>
              <a:t>Leading Irish Research University</a:t>
            </a:r>
          </a:p>
          <a:p>
            <a:r>
              <a:rPr lang="en-US" sz="1350" dirty="0"/>
              <a:t>Global Recognition </a:t>
            </a:r>
          </a:p>
          <a:p>
            <a:r>
              <a:rPr lang="en-US" sz="1350" dirty="0"/>
              <a:t>Ranked 1</a:t>
            </a:r>
            <a:r>
              <a:rPr lang="en-US" sz="1350" baseline="30000" dirty="0"/>
              <a:t>st</a:t>
            </a:r>
            <a:r>
              <a:rPr lang="en-US" sz="1350" dirty="0"/>
              <a:t> in Ireland and 101st in the World </a:t>
            </a:r>
            <a:br>
              <a:rPr lang="en-US" sz="1350" dirty="0"/>
            </a:br>
            <a:r>
              <a:rPr lang="en-US" sz="1350" dirty="0"/>
              <a:t>(QS World University Ranking)</a:t>
            </a:r>
          </a:p>
        </p:txBody>
      </p:sp>
      <p:pic>
        <p:nvPicPr>
          <p:cNvPr id="2" name="Picture 4" descr="pavilion">
            <a:extLst>
              <a:ext uri="{FF2B5EF4-FFF2-40B4-BE49-F238E27FC236}">
                <a16:creationId xmlns:a16="http://schemas.microsoft.com/office/drawing/2014/main" id="{EC65BD8C-C7BF-122B-A7EE-49460B894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4173" y="1913725"/>
            <a:ext cx="2686050" cy="165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656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C067F-F9AE-3C46-9391-4AB2E70CE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9" y="269999"/>
            <a:ext cx="7500939" cy="820863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>
                <a:solidFill>
                  <a:srgbClr val="0E73B9"/>
                </a:solidFill>
              </a:rPr>
              <a:t>he Trinity PPES </a:t>
            </a:r>
            <a:r>
              <a:rPr lang="en-US" dirty="0" err="1">
                <a:solidFill>
                  <a:srgbClr val="0E73B9"/>
                </a:solidFill>
              </a:rPr>
              <a:t>programme</a:t>
            </a:r>
            <a:r>
              <a:rPr lang="en-US" dirty="0"/>
              <a:t>…unique in Ireland</a:t>
            </a:r>
            <a:endParaRPr lang="en-US" dirty="0">
              <a:solidFill>
                <a:srgbClr val="0E73B9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0D1AAD-6F5A-4542-8E6E-9D8A29FD3D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79A1FD2-6774-3C4C-BC76-15CD6A4294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2804469"/>
              </p:ext>
            </p:extLst>
          </p:nvPr>
        </p:nvGraphicFramePr>
        <p:xfrm>
          <a:off x="2030615" y="1308773"/>
          <a:ext cx="5093486" cy="3564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BCF99D4-76C6-DB6A-B8E5-E01DE34D79E5}"/>
              </a:ext>
            </a:extLst>
          </p:cNvPr>
          <p:cNvSpPr txBox="1"/>
          <p:nvPr/>
        </p:nvSpPr>
        <p:spPr>
          <a:xfrm>
            <a:off x="2552101" y="113733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School of Social Sciences and Philosophy</a:t>
            </a:r>
          </a:p>
        </p:txBody>
      </p:sp>
    </p:spTree>
    <p:extLst>
      <p:ext uri="{BB962C8B-B14F-4D97-AF65-F5344CB8AC3E}">
        <p14:creationId xmlns:p14="http://schemas.microsoft.com/office/powerpoint/2010/main" val="48328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Philosophy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828680" y="1062990"/>
            <a:ext cx="5332090" cy="3270125"/>
          </a:xfrm>
        </p:spPr>
        <p:txBody>
          <a:bodyPr/>
          <a:lstStyle/>
          <a:p>
            <a:pPr marL="9525">
              <a:buClr>
                <a:srgbClr val="3D6CB1"/>
              </a:buClr>
              <a:tabLst>
                <a:tab pos="246460" algn="l"/>
                <a:tab pos="247650" algn="l"/>
              </a:tabLst>
            </a:pPr>
            <a:r>
              <a:rPr lang="en-US" dirty="0">
                <a:latin typeface="Calibri" pitchFamily="34" charset="0"/>
              </a:rPr>
              <a:t>Philosophy examines fundamental issues such as ethics, morality and justice. </a:t>
            </a:r>
          </a:p>
          <a:p>
            <a:pPr marL="9525">
              <a:buClr>
                <a:srgbClr val="3D6CB1"/>
              </a:buClr>
              <a:tabLst>
                <a:tab pos="246460" algn="l"/>
                <a:tab pos="247650" algn="l"/>
              </a:tabLst>
            </a:pPr>
            <a:r>
              <a:rPr lang="en-US" b="0" dirty="0">
                <a:latin typeface="Calibri" pitchFamily="34" charset="0"/>
              </a:rPr>
              <a:t>Students will </a:t>
            </a:r>
          </a:p>
          <a:p>
            <a:pPr marL="295275" indent="-285750" algn="just">
              <a:spcBef>
                <a:spcPts val="825"/>
              </a:spcBef>
              <a:buClr>
                <a:srgbClr val="3D6CB1"/>
              </a:buClr>
              <a:buFont typeface="Arial" panose="020B0604020202020204" pitchFamily="34" charset="0"/>
              <a:buChar char="•"/>
              <a:tabLst>
                <a:tab pos="246460" algn="l"/>
                <a:tab pos="247650" algn="l"/>
              </a:tabLst>
            </a:pPr>
            <a:r>
              <a:rPr lang="en-US" b="0" dirty="0">
                <a:latin typeface="Calibri" pitchFamily="34" charset="0"/>
              </a:rPr>
              <a:t>study works of famous philosophers and their impact on the  development of civilization</a:t>
            </a:r>
          </a:p>
          <a:p>
            <a:pPr marL="295275" indent="-285750" algn="just">
              <a:spcBef>
                <a:spcPts val="825"/>
              </a:spcBef>
              <a:buClr>
                <a:srgbClr val="3D6CB1"/>
              </a:buClr>
              <a:buFont typeface="Arial" panose="020B0604020202020204" pitchFamily="34" charset="0"/>
              <a:buChar char="•"/>
              <a:tabLst>
                <a:tab pos="246460" algn="l"/>
                <a:tab pos="247650" algn="l"/>
              </a:tabLst>
            </a:pPr>
            <a:r>
              <a:rPr lang="en-US" b="0" dirty="0">
                <a:latin typeface="Calibri" pitchFamily="34" charset="0"/>
              </a:rPr>
              <a:t>explore the history of philosophical thought and its influence on modern society</a:t>
            </a:r>
          </a:p>
          <a:p>
            <a:pPr marL="295275" indent="-285750">
              <a:buClr>
                <a:srgbClr val="3D6CB1"/>
              </a:buClr>
              <a:buFont typeface="Arial" panose="020B0604020202020204" pitchFamily="34" charset="0"/>
              <a:buChar char="•"/>
              <a:tabLst>
                <a:tab pos="246460" algn="l"/>
                <a:tab pos="247650" algn="l"/>
              </a:tabLst>
            </a:pPr>
            <a:r>
              <a:rPr lang="en-US" b="0" dirty="0">
                <a:latin typeface="Calibri" pitchFamily="34" charset="0"/>
              </a:rPr>
              <a:t>question assumptions, and articulate own point of view carefully and thoughtfully.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43B5D9B-66A6-2A18-38A7-AF30264FC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996" y="396728"/>
            <a:ext cx="1915029" cy="140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Ethics text.">
            <a:extLst>
              <a:ext uri="{FF2B5EF4-FFF2-40B4-BE49-F238E27FC236}">
                <a16:creationId xmlns:a16="http://schemas.microsoft.com/office/drawing/2014/main" id="{88DCE23F-4109-F4B5-1DEC-1A8973232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972" y="2024293"/>
            <a:ext cx="1915028" cy="137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1AC4E2A-0DC0-895A-D1A4-7123B139E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770" y="3636793"/>
            <a:ext cx="2836041" cy="77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794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Political Science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828680" y="1108711"/>
            <a:ext cx="7500938" cy="3224404"/>
          </a:xfrm>
        </p:spPr>
        <p:txBody>
          <a:bodyPr/>
          <a:lstStyle/>
          <a:p>
            <a:r>
              <a:rPr lang="en-IE" dirty="0"/>
              <a:t>The scientific study of politics, the exercise of power and the workings of democratic political institutions</a:t>
            </a:r>
          </a:p>
          <a:p>
            <a:r>
              <a:rPr lang="en-IE" dirty="0"/>
              <a:t>Students will learn about</a:t>
            </a:r>
          </a:p>
          <a:p>
            <a:pPr lvl="1"/>
            <a:r>
              <a:rPr lang="en-IE" sz="1600" dirty="0"/>
              <a:t>How democracy works</a:t>
            </a:r>
          </a:p>
          <a:p>
            <a:pPr lvl="1"/>
            <a:r>
              <a:rPr lang="en-IE" sz="1600" dirty="0"/>
              <a:t>How people vote</a:t>
            </a:r>
          </a:p>
          <a:p>
            <a:pPr lvl="1"/>
            <a:r>
              <a:rPr lang="en-IE" sz="1600" dirty="0"/>
              <a:t>How political parties compete</a:t>
            </a:r>
          </a:p>
          <a:p>
            <a:pPr lvl="1"/>
            <a:r>
              <a:rPr lang="en-IE" sz="1600" dirty="0"/>
              <a:t>How European integration works</a:t>
            </a:r>
          </a:p>
          <a:p>
            <a:pPr lvl="1"/>
            <a:r>
              <a:rPr lang="en-IE" sz="1600" dirty="0"/>
              <a:t>The values behind political ideologies</a:t>
            </a:r>
          </a:p>
        </p:txBody>
      </p:sp>
      <p:pic>
        <p:nvPicPr>
          <p:cNvPr id="7" name="Picture 4" descr="http://studentsforliberty.org/wp-content/uploads/2013/10/politici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462" y="1646172"/>
            <a:ext cx="972108" cy="92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thepolitic.org/wp-content/uploads/2012/04/politics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19" y="2669869"/>
            <a:ext cx="1171577" cy="87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olitical Science Departmental Lin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7796" y="3213257"/>
            <a:ext cx="1134126" cy="878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9012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Economics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/>
              <a:t>Develops the concepts and tools to understand:</a:t>
            </a:r>
          </a:p>
          <a:p>
            <a:pPr lvl="1"/>
            <a:r>
              <a:rPr lang="en-IE" dirty="0"/>
              <a:t>How to limit / prevent unemployment</a:t>
            </a:r>
          </a:p>
          <a:p>
            <a:pPr lvl="1"/>
            <a:r>
              <a:rPr lang="en-IE" dirty="0"/>
              <a:t>How to regulate financial markets</a:t>
            </a:r>
          </a:p>
          <a:p>
            <a:pPr lvl="1"/>
            <a:r>
              <a:rPr lang="en-IE" dirty="0"/>
              <a:t>How to control the market power of large firms</a:t>
            </a:r>
          </a:p>
          <a:p>
            <a:pPr lvl="1"/>
            <a:r>
              <a:rPr lang="en-IE" dirty="0"/>
              <a:t>How best to address climate change</a:t>
            </a:r>
          </a:p>
          <a:p>
            <a:pPr lvl="1"/>
            <a:r>
              <a:rPr lang="en-IE" dirty="0"/>
              <a:t>How to help poorer countries grow and develop</a:t>
            </a:r>
          </a:p>
        </p:txBody>
      </p:sp>
      <p:pic>
        <p:nvPicPr>
          <p:cNvPr id="9" name="Picture 4" descr="http://www.stlawu.edu/sites/default/files/page-images/1economics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986" y="2294012"/>
            <a:ext cx="151525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lobal Crisis: Is Economics Rational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434" y="3397536"/>
            <a:ext cx="1662779" cy="93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conomics Departmental Lin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0434" y="1270446"/>
            <a:ext cx="1338305" cy="1036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070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driscoll-class.wikispaces.com/file/view/Sociology.jpg/299929366/360x309/Sociolog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963" y="2177926"/>
            <a:ext cx="1681461" cy="120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02" y="1120140"/>
            <a:ext cx="1093936" cy="95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Sociology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828674" y="1120140"/>
            <a:ext cx="6581813" cy="3320807"/>
          </a:xfrm>
        </p:spPr>
        <p:txBody>
          <a:bodyPr/>
          <a:lstStyle/>
          <a:p>
            <a:r>
              <a:rPr lang="en-IE" dirty="0"/>
              <a:t>Studies social change and social consequences of human behaviour. Understand phenomena such as</a:t>
            </a:r>
          </a:p>
          <a:p>
            <a:pPr lvl="1"/>
            <a:r>
              <a:rPr lang="en-IE" dirty="0"/>
              <a:t>Social change and how it affects individuals and groups in societies</a:t>
            </a:r>
          </a:p>
          <a:p>
            <a:pPr lvl="1"/>
            <a:r>
              <a:rPr lang="en-IE" dirty="0"/>
              <a:t>Inequality along lines of social class, gender, race and ethnicity</a:t>
            </a:r>
          </a:p>
          <a:p>
            <a:pPr lvl="1"/>
            <a:r>
              <a:rPr lang="en-IE" dirty="0"/>
              <a:t>Social movements like fair trade or feminism</a:t>
            </a:r>
          </a:p>
          <a:p>
            <a:pPr lvl="1"/>
            <a:r>
              <a:rPr lang="en-IE" dirty="0"/>
              <a:t>The changing world of work through digitalisation and AI.</a:t>
            </a:r>
          </a:p>
        </p:txBody>
      </p:sp>
      <p:pic>
        <p:nvPicPr>
          <p:cNvPr id="11" name="Picture 8" descr="Sociology Departmental Lin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3694" y="3128278"/>
            <a:ext cx="1296144" cy="1131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1990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28391-36C3-E049-9044-0B3E4676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PPES offer?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E7734D-AB38-9B43-8827-1C1171E540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20A323B4-B240-954F-96B3-EE11F56ABA6A}"/>
              </a:ext>
            </a:extLst>
          </p:cNvPr>
          <p:cNvSpPr txBox="1">
            <a:spLocks/>
          </p:cNvSpPr>
          <p:nvPr/>
        </p:nvSpPr>
        <p:spPr>
          <a:xfrm>
            <a:off x="909960" y="1163399"/>
            <a:ext cx="7500938" cy="30301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417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7500" indent="-317500" algn="l" defTabSz="914400" rtl="0" eaLnBrk="1" latinLnBrk="0" hangingPunct="1">
              <a:spcBef>
                <a:spcPts val="1134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8325" indent="-222250" algn="l" defTabSz="914400" rtl="0" eaLnBrk="1" latinLnBrk="0" hangingPunct="1">
              <a:spcBef>
                <a:spcPts val="1134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4225" indent="-201613" algn="l" defTabSz="914400" rtl="0" eaLnBrk="1" latinLnBrk="0" hangingPunct="1">
              <a:spcBef>
                <a:spcPts val="1134"/>
              </a:spcBef>
              <a:buClr>
                <a:schemeClr val="tx2"/>
              </a:buClr>
              <a:buFont typeface="Minion Pro" pitchFamily="18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0125" indent="-185738" algn="l" defTabSz="914400" rtl="0" eaLnBrk="1" latinLnBrk="0" hangingPunct="1">
              <a:spcBef>
                <a:spcPts val="1134"/>
              </a:spcBef>
              <a:buClr>
                <a:schemeClr val="tx2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IE" dirty="0" err="1"/>
              <a:t>Honors</a:t>
            </a:r>
            <a:r>
              <a:rPr lang="en-IE" dirty="0"/>
              <a:t> Bachelor Degree at one of the flagship programmes at Trinity College Dublin</a:t>
            </a:r>
          </a:p>
          <a:p>
            <a:pPr lvl="1"/>
            <a:r>
              <a:rPr lang="en-IE" dirty="0"/>
              <a:t>Only university degree in Ireland where students can combine the study of Philosophy, Political Science, Economics and Sociology</a:t>
            </a:r>
          </a:p>
          <a:p>
            <a:pPr lvl="1"/>
            <a:r>
              <a:rPr lang="en-IE" dirty="0"/>
              <a:t>Flexible pathway programme with multiple degree options across these four subjects</a:t>
            </a:r>
          </a:p>
          <a:p>
            <a:pPr lvl="1"/>
            <a:r>
              <a:rPr lang="en-IE" dirty="0"/>
              <a:t>Opportunity to study abroad at distinguished partner universities in Europe and the World</a:t>
            </a:r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40223164"/>
      </p:ext>
    </p:extLst>
  </p:cSld>
  <p:clrMapOvr>
    <a:masterClrMapping/>
  </p:clrMapOvr>
</p:sld>
</file>

<file path=ppt/theme/theme1.xml><?xml version="1.0" encoding="utf-8"?>
<a:theme xmlns:a="http://schemas.openxmlformats.org/drawingml/2006/main" name="TCD_PPT_Calibri_Option2a">
  <a:themeElements>
    <a:clrScheme name="Custom 5 1">
      <a:dk1>
        <a:srgbClr val="000000"/>
      </a:dk1>
      <a:lt1>
        <a:srgbClr val="FFFFFF"/>
      </a:lt1>
      <a:dk2>
        <a:srgbClr val="0070BB"/>
      </a:dk2>
      <a:lt2>
        <a:srgbClr val="FFFFFF"/>
      </a:lt2>
      <a:accent1>
        <a:srgbClr val="0070BB"/>
      </a:accent1>
      <a:accent2>
        <a:srgbClr val="0070BB"/>
      </a:accent2>
      <a:accent3>
        <a:srgbClr val="7C7C7C"/>
      </a:accent3>
      <a:accent4>
        <a:srgbClr val="A6A6A6"/>
      </a:accent4>
      <a:accent5>
        <a:srgbClr val="0070BB"/>
      </a:accent5>
      <a:accent6>
        <a:srgbClr val="0070BB"/>
      </a:accent6>
      <a:hlink>
        <a:srgbClr val="000000"/>
      </a:hlink>
      <a:folHlink>
        <a:srgbClr val="000000"/>
      </a:folHlink>
    </a:clrScheme>
    <a:fontScheme name="Trinity Colleg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b23b80-3ae9-4058-b889-ca7672c82ee8">
      <Terms xmlns="http://schemas.microsoft.com/office/infopath/2007/PartnerControls"/>
    </lcf76f155ced4ddcb4097134ff3c332f>
    <TaxCatchAll xmlns="230d5186-30ac-42ce-917a-c54aad4ed68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25409DEDF519418362A3AB02425E6C" ma:contentTypeVersion="18" ma:contentTypeDescription="Create a new document." ma:contentTypeScope="" ma:versionID="79de0b1e2f4348fd710bcdcfb2001d49">
  <xsd:schema xmlns:xsd="http://www.w3.org/2001/XMLSchema" xmlns:xs="http://www.w3.org/2001/XMLSchema" xmlns:p="http://schemas.microsoft.com/office/2006/metadata/properties" xmlns:ns2="d6b23b80-3ae9-4058-b889-ca7672c82ee8" xmlns:ns3="230d5186-30ac-42ce-917a-c54aad4ed688" targetNamespace="http://schemas.microsoft.com/office/2006/metadata/properties" ma:root="true" ma:fieldsID="083a14a112b87215ef12fb2b7bc7a1d6" ns2:_="" ns3:_="">
    <xsd:import namespace="d6b23b80-3ae9-4058-b889-ca7672c82ee8"/>
    <xsd:import namespace="230d5186-30ac-42ce-917a-c54aad4ed6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b23b80-3ae9-4058-b889-ca7672c82e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d9b36d8-e8b0-4d46-88aa-db730269cd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d5186-30ac-42ce-917a-c54aad4ed6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5f2f113-58b9-48d4-a6f1-7174b012d292}" ma:internalName="TaxCatchAll" ma:showField="CatchAllData" ma:web="230d5186-30ac-42ce-917a-c54aad4ed6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45C6FC-3E1B-4BB0-9CF2-DC6DF4AF68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262A07-558C-477E-904D-BFC15A176498}">
  <ds:schemaRefs>
    <ds:schemaRef ds:uri="http://schemas.microsoft.com/office/2006/metadata/properties"/>
    <ds:schemaRef ds:uri="http://schemas.microsoft.com/office/infopath/2007/PartnerControls"/>
    <ds:schemaRef ds:uri="d6b23b80-3ae9-4058-b889-ca7672c82ee8"/>
    <ds:schemaRef ds:uri="230d5186-30ac-42ce-917a-c54aad4ed688"/>
  </ds:schemaRefs>
</ds:datastoreItem>
</file>

<file path=customXml/itemProps3.xml><?xml version="1.0" encoding="utf-8"?>
<ds:datastoreItem xmlns:ds="http://schemas.openxmlformats.org/officeDocument/2006/customXml" ds:itemID="{C9236629-A017-4FB2-844D-D899F5D4D2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b23b80-3ae9-4058-b889-ca7672c82ee8"/>
    <ds:schemaRef ds:uri="230d5186-30ac-42ce-917a-c54aad4ed6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TCD_PPT_Calibri_Option2a.potx</Template>
  <TotalTime>2519</TotalTime>
  <Words>1021</Words>
  <Application>Microsoft Office PowerPoint</Application>
  <PresentationFormat>On-screen Show (16:9)</PresentationFormat>
  <Paragraphs>222</Paragraphs>
  <Slides>23</Slides>
  <Notes>23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</vt:lpstr>
      <vt:lpstr>Minion Pro</vt:lpstr>
      <vt:lpstr>Source Sans Pro</vt:lpstr>
      <vt:lpstr>Times New Roman</vt:lpstr>
      <vt:lpstr>TCD_PPT_Calibri_Option2a</vt:lpstr>
      <vt:lpstr>PowerPoint Presentation</vt:lpstr>
      <vt:lpstr>Purpose of this talk…</vt:lpstr>
      <vt:lpstr>Trinity College… Founded in 1592</vt:lpstr>
      <vt:lpstr>The Trinity PPES programme…unique in Ireland</vt:lpstr>
      <vt:lpstr>Philosophy</vt:lpstr>
      <vt:lpstr>Political Science</vt:lpstr>
      <vt:lpstr>Economics</vt:lpstr>
      <vt:lpstr>Sociology</vt:lpstr>
      <vt:lpstr>What does PPES offer?</vt:lpstr>
      <vt:lpstr>PowerPoint Presentation</vt:lpstr>
      <vt:lpstr>What will I study? Overview</vt:lpstr>
      <vt:lpstr>Junior Fresh – Year 1</vt:lpstr>
      <vt:lpstr>Senior Fresh – Year 2 Examples of courses within four disciplines:</vt:lpstr>
      <vt:lpstr>Junior Sophister – Year 3 Examples of courses within four disciplines:</vt:lpstr>
      <vt:lpstr>Study Abroad Destinations</vt:lpstr>
      <vt:lpstr>International study opportunities The PPES programme actively promotes student mobility in the Junior Sophister year</vt:lpstr>
      <vt:lpstr>Senior Sophister – Year 4</vt:lpstr>
      <vt:lpstr>Your Tutor – Unique to TCD</vt:lpstr>
      <vt:lpstr>The Trinity Experience</vt:lpstr>
      <vt:lpstr>Your future employment</vt:lpstr>
      <vt:lpstr>CAO details</vt:lpstr>
      <vt:lpstr>Why study PPES at Trinity?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dtpgraphics</dc:creator>
  <cp:lastModifiedBy>Martina Ni Chochlain</cp:lastModifiedBy>
  <cp:revision>94</cp:revision>
  <cp:lastPrinted>2023-10-14T13:50:07Z</cp:lastPrinted>
  <dcterms:created xsi:type="dcterms:W3CDTF">2013-07-29T09:34:50Z</dcterms:created>
  <dcterms:modified xsi:type="dcterms:W3CDTF">2024-03-22T10:09:14Z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0x0101007025409DEDF519418362A3AB02425E6C</vt:lpwstr>
  </property>
  <property fmtid="{D5CDD505-2E9C-101B-9397-08002B2CF9AE}" pid="3" name="MediaServiceImageTags">
    <vt:lpwstr/>
  </property>
</Properties>
</file>